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28" r:id="rId2"/>
    <p:sldId id="329" r:id="rId3"/>
    <p:sldId id="330" r:id="rId4"/>
    <p:sldId id="322" r:id="rId5"/>
    <p:sldId id="323" r:id="rId6"/>
    <p:sldId id="324" r:id="rId7"/>
    <p:sldId id="325" r:id="rId8"/>
    <p:sldId id="326" r:id="rId9"/>
    <p:sldId id="327" r:id="rId10"/>
    <p:sldId id="310" r:id="rId11"/>
    <p:sldId id="311" r:id="rId12"/>
    <p:sldId id="312" r:id="rId13"/>
    <p:sldId id="313" r:id="rId14"/>
    <p:sldId id="317" r:id="rId15"/>
    <p:sldId id="318" r:id="rId16"/>
    <p:sldId id="257" r:id="rId17"/>
    <p:sldId id="319" r:id="rId18"/>
    <p:sldId id="320" r:id="rId19"/>
    <p:sldId id="321"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55" r:id="rId33"/>
    <p:sldId id="349" r:id="rId34"/>
    <p:sldId id="350"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2" r:id="rId51"/>
    <p:sldId id="351" r:id="rId52"/>
    <p:sldId id="283" r:id="rId53"/>
    <p:sldId id="356" r:id="rId54"/>
    <p:sldId id="285" r:id="rId55"/>
    <p:sldId id="286" r:id="rId56"/>
    <p:sldId id="287" r:id="rId57"/>
    <p:sldId id="288" r:id="rId58"/>
    <p:sldId id="289" r:id="rId59"/>
    <p:sldId id="290" r:id="rId60"/>
    <p:sldId id="291" r:id="rId61"/>
    <p:sldId id="292" r:id="rId62"/>
    <p:sldId id="293" r:id="rId63"/>
    <p:sldId id="366" r:id="rId64"/>
    <p:sldId id="367" r:id="rId65"/>
    <p:sldId id="294" r:id="rId66"/>
    <p:sldId id="357" r:id="rId67"/>
    <p:sldId id="296" r:id="rId68"/>
    <p:sldId id="308" r:id="rId69"/>
    <p:sldId id="309" r:id="rId70"/>
    <p:sldId id="307" r:id="rId71"/>
    <p:sldId id="358" r:id="rId72"/>
    <p:sldId id="359" r:id="rId73"/>
    <p:sldId id="360" r:id="rId74"/>
    <p:sldId id="361" r:id="rId75"/>
    <p:sldId id="362" r:id="rId76"/>
    <p:sldId id="363" r:id="rId77"/>
    <p:sldId id="364" r:id="rId78"/>
    <p:sldId id="365" r:id="rId79"/>
    <p:sldId id="297" r:id="rId80"/>
    <p:sldId id="299" r:id="rId81"/>
    <p:sldId id="302" r:id="rId82"/>
    <p:sldId id="303" r:id="rId83"/>
    <p:sldId id="304" r:id="rId84"/>
    <p:sldId id="306"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48" d="100"/>
          <a:sy n="48" d="100"/>
        </p:scale>
        <p:origin x="-1056" y="-216"/>
      </p:cViewPr>
      <p:guideLst>
        <p:guide orient="horz" pos="2160"/>
        <p:guide pos="2880"/>
      </p:guideLst>
    </p:cSldViewPr>
  </p:slideViewPr>
  <p:notesTextViewPr>
    <p:cViewPr>
      <p:scale>
        <a:sx n="100" d="100"/>
        <a:sy n="100" d="100"/>
      </p:scale>
      <p:origin x="0" y="0"/>
    </p:cViewPr>
  </p:notesTextViewPr>
  <p:sorterViewPr>
    <p:cViewPr>
      <p:scale>
        <a:sx n="84" d="100"/>
        <a:sy n="84" d="100"/>
      </p:scale>
      <p:origin x="0" y="208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2" tIns="45716" rIns="91432" bIns="45716" rtlCol="0"/>
          <a:lstStyle>
            <a:lvl1pPr algn="r">
              <a:defRPr sz="1200"/>
            </a:lvl1pPr>
          </a:lstStyle>
          <a:p>
            <a:fld id="{A31E1B62-47E7-4F74-9352-91BD19F2F264}" type="datetimeFigureOut">
              <a:rPr lang="en-US" smtClean="0"/>
              <a:pPr/>
              <a:t>5/30/2014</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2" tIns="45716" rIns="91432" bIns="45716" rtlCol="0" anchor="b"/>
          <a:lstStyle>
            <a:lvl1pPr algn="r">
              <a:defRPr sz="1200"/>
            </a:lvl1pPr>
          </a:lstStyle>
          <a:p>
            <a:fld id="{E389F528-07FB-4672-AC3D-142D58D581F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668DAB-9C85-4909-991F-0C3A94622940}" type="slidenum">
              <a:rPr lang="en-US"/>
              <a:pPr/>
              <a:t>4</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b="1">
                <a:latin typeface="Arial" pitchFamily="34" charset="0"/>
              </a:rPr>
              <a:t>FIGURE 28-4 Common patterns of regulation of transcription initiation.</a:t>
            </a:r>
            <a:r>
              <a:rPr lang="en-US">
                <a:latin typeface="Arial" pitchFamily="34" charset="0"/>
              </a:rPr>
              <a:t> Two types of negative regulation are illustrated. (a) Repressor (pink) binds to the operator in the absence of the molecular signal; the external signal causes dissociation of the repressor to permit transcription. (b) Repressor binds in the presence of the signal; the repressor dissociates and transcription ensues when the signal is removed. Positive regulation is mediated by gene activators. Again, two types are shown. (c) Activator (green) binds in the absence of the molecular signal and transcription proceeds; when the signal is added, the activator dissociates and transcription is inhibited. (d) Activator binds in the presence of the signal; it dissociates only when the signal is removed. Note that "positive" and "negative" regulation refer to the type of regulatory protein involved: the bound protein either facilitates or inhibits transcription. In either case, addition of the molecular signal may increase or decrease transcription, depending on its effect on the regulatory protein.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6A774-D6AB-4474-A36B-4D44A8D7E426}" type="slidenum">
              <a:rPr lang="en-US"/>
              <a:pPr/>
              <a:t>23</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b="1">
                <a:latin typeface="Arial" charset="0"/>
              </a:rPr>
              <a:t>FIGURE 28-30 The components of transcriptional activation.</a:t>
            </a:r>
            <a:r>
              <a:rPr lang="en-US">
                <a:latin typeface="Arial" charset="0"/>
              </a:rPr>
              <a:t> Activators may bind the DNA first. The activators recruit the histone modification/ nucleosome remodeling complexes and mediator. Mediator facilitates the binding of TBP and TFIIB, and the other basal transcription factors and Pol II then bind. Phosphorylation of the carboxyl-terminal domain (CTD) of Pol II leads to transcription initiation (not shown).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B1A2-9351-4FE7-B84E-FDB6B5547E65}" type="slidenum">
              <a:rPr lang="en-US"/>
              <a:pPr/>
              <a:t>24</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b="1">
                <a:latin typeface="Arial" charset="0"/>
              </a:rPr>
              <a:t>FIGURE 28-30 (part 1) The components of transcriptional activation.</a:t>
            </a:r>
            <a:r>
              <a:rPr lang="en-US">
                <a:latin typeface="Arial" charset="0"/>
              </a:rPr>
              <a:t> Activators may bind the DNA first. The activators recruit the histone modification/ nucleosome remodeling complexes and mediator. Mediator facilitates the binding of TBP and TFIIB, and the other basal transcription factors and Pol II then bind. Phosphorylation of the carboxyl-terminal domain (CTD) of Pol II leads to transcription initiation (not shown).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D5CFA-DF4C-4606-A78C-7DC47D41857A}" type="slidenum">
              <a:rPr lang="en-US"/>
              <a:pPr/>
              <a:t>25</a:t>
            </a:fld>
            <a:endParaRPr 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b="1">
                <a:latin typeface="Arial" charset="0"/>
              </a:rPr>
              <a:t>FIGURE 28-30 (part 2) The components of transcriptional activation.</a:t>
            </a:r>
            <a:r>
              <a:rPr lang="en-US">
                <a:latin typeface="Arial" charset="0"/>
              </a:rPr>
              <a:t> Activators may bind the DNA first. The activators recruit the histone modification/ nucleosome remodeling complexes and mediator. Mediator facilitates the binding of TBP and TFIIB, and the other basal transcription factors and Pol II then bind. Phosphorylation of the carboxyl-terminal domain (CTD) of Pol II leads to transcription initiation (not shown).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60785-59A9-4D8C-B0A9-6D0921885628}" type="slidenum">
              <a:rPr lang="en-US"/>
              <a:pPr/>
              <a:t>26</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b="1">
                <a:latin typeface="Arial" charset="0"/>
              </a:rPr>
              <a:t>FIGURE 28-31 Regulation of transcription of </a:t>
            </a:r>
            <a:r>
              <a:rPr lang="en-US" b="1" i="1">
                <a:latin typeface="Arial" charset="0"/>
              </a:rPr>
              <a:t>GAL</a:t>
            </a:r>
            <a:r>
              <a:rPr lang="en-US" b="1">
                <a:latin typeface="Arial" charset="0"/>
              </a:rPr>
              <a:t> genes in yeast.</a:t>
            </a:r>
            <a:r>
              <a:rPr lang="en-US">
                <a:latin typeface="Arial" charset="0"/>
              </a:rPr>
              <a:t> Galactose imported into the yeast cell is converted to galactose 6-phosphate by a pathway involving six enzymes, whose genes are scattered over three chromosomes (see Table 28-3). Transcription of these genes is regulated by the combined actions of the proteins Gal4p, Gal80p, and Gal3p, with Gal4p playing the central role of transcription activator. The Gal4p-Gal80p complex is inactive. Binding of galactose to Gal3p and interaction of Gal3p with Gal80p produces a conformational change in Gal80p. The Gal3p-Gal80p complex is then exported from the nucleus, allowing Gal4p to recruit mediator and SAGA and function in transcriptional activation.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46B33-37BA-4B8C-BABA-61FE277E548B}" type="slidenum">
              <a:rPr lang="en-US"/>
              <a:pPr/>
              <a:t>27</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b="1">
                <a:latin typeface="Arial" charset="0"/>
              </a:rPr>
              <a:t>TABLE 28-3 Genes of Galactose Metabolism in Yeast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C2B589-DAF2-4531-8A43-FDBF698CE48A}" type="slidenum">
              <a:rPr lang="en-US"/>
              <a:pPr/>
              <a:t>28</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b="1">
                <a:latin typeface="Arial" charset="0"/>
              </a:rPr>
              <a:t>FIGURE 28-32 Protein complexes involved in transcriptional activation of a group of related eukaryotic genes.</a:t>
            </a:r>
            <a:r>
              <a:rPr lang="en-US">
                <a:latin typeface="Arial" charset="0"/>
              </a:rPr>
              <a:t> The </a:t>
            </a:r>
            <a:r>
              <a:rPr lang="en-US" i="1">
                <a:latin typeface="Arial" charset="0"/>
              </a:rPr>
              <a:t>GAL </a:t>
            </a:r>
            <a:r>
              <a:rPr lang="en-US">
                <a:latin typeface="Arial" charset="0"/>
              </a:rPr>
              <a:t>system illustrates the complexity of this process, but not all these protein complexes are yet known to affect </a:t>
            </a:r>
            <a:r>
              <a:rPr lang="en-US" i="1">
                <a:latin typeface="Arial" charset="0"/>
              </a:rPr>
              <a:t>GAL </a:t>
            </a:r>
            <a:r>
              <a:rPr lang="en-US">
                <a:latin typeface="Arial" charset="0"/>
              </a:rPr>
              <a:t>gene transcription. Note that many of the complexes (such as SWI/SNF, GCN5-ADA2-ADA3, and mediator) affect the transcription of many genes. The complexes assemble stepwise, as shown in Figure 28-30.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982317-8F88-4819-8677-E874A7E1B711}" type="slidenum">
              <a:rPr lang="en-US"/>
              <a:pPr/>
              <a:t>29</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b="1">
                <a:latin typeface="Arial" charset="0"/>
              </a:rPr>
              <a:t>FIGURE 28-33 Transcription activators.</a:t>
            </a:r>
            <a:r>
              <a:rPr lang="en-US">
                <a:latin typeface="Arial" charset="0"/>
              </a:rPr>
              <a:t> (a) Typical activators such as CTF1, Gal4p, and Sp1 have a DNA-binding domain and an activation domain. The nature of the activation domain is indicated by symbols: </a:t>
            </a:r>
            <a:r>
              <a:rPr lang="en-US" altLang="en-US">
                <a:latin typeface="Arial" charset="0"/>
                <a:ea typeface="ヒラギノ角ゴ Pro W3" pitchFamily="48" charset="-128"/>
              </a:rPr>
              <a:t>– – –</a:t>
            </a:r>
            <a:r>
              <a:rPr lang="en-US">
                <a:latin typeface="Arial" charset="0"/>
              </a:rPr>
              <a:t>, acidic; Q Q Q, glutamine-rich; P P P, proline-rich. These proteins generally activate transcription by interacting with coactivator complexes such as mediator. Note that the binding sites illustrated here are not generally found together near a single gene. (b) A chimeric protein containing the DNA-binding domain of Sp1 and the activation domain of CTF1 activates transcription if a GC box is present.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F94B3-441F-436B-BD8F-9A802A603967}" type="slidenum">
              <a:rPr lang="en-US"/>
              <a:pPr/>
              <a:t>30</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b="1">
                <a:latin typeface="Arial" charset="0"/>
              </a:rPr>
              <a:t>FIGURE 28-33a Transcription activators.</a:t>
            </a:r>
            <a:r>
              <a:rPr lang="en-US">
                <a:latin typeface="Arial" charset="0"/>
              </a:rPr>
              <a:t> (a) Typical activators such as CTF1, Gal4p, and Sp1 have a DNA-binding domain and an activation domain. The nature of the activation domain is indicated by symbols: </a:t>
            </a:r>
            <a:r>
              <a:rPr lang="en-US" altLang="en-US">
                <a:latin typeface="Arial" charset="0"/>
                <a:ea typeface="ヒラギノ角ゴ Pro W3" pitchFamily="48" charset="-128"/>
              </a:rPr>
              <a:t>– – –</a:t>
            </a:r>
            <a:r>
              <a:rPr lang="en-US">
                <a:latin typeface="Arial" charset="0"/>
              </a:rPr>
              <a:t>, acidic; Q Q Q, glutamine-rich; P P P, proline-rich. These proteins generally activate transcription by interacting with coactivator complexes such as mediator. Note that the binding sites illustrated here are not generally found together near a single gene. </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10641D-6EEB-401E-8A96-B568DCB98315}" type="slidenum">
              <a:rPr lang="en-US"/>
              <a:pPr/>
              <a:t>31</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b="1">
                <a:latin typeface="Arial" charset="0"/>
              </a:rPr>
              <a:t>FIGURE 28-33b Transcription activators.</a:t>
            </a:r>
            <a:r>
              <a:rPr lang="en-US">
                <a:latin typeface="Arial" charset="0"/>
              </a:rPr>
              <a:t> (b) A chimeric protein containing the DNA-binding domain of Sp1 and the activation domain of CTF1 activates transcription if a GC box is present.</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06C19-2CE9-4556-A624-DFA0D6A7C6C2}" type="slidenum">
              <a:rPr lang="en-US"/>
              <a:pPr/>
              <a:t>33</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b="1">
                <a:latin typeface="Arial" charset="0"/>
              </a:rPr>
              <a:t>FIGURE 28-37 Life cycle of the fruit fly </a:t>
            </a:r>
            <a:r>
              <a:rPr lang="en-US" b="1" i="1">
                <a:latin typeface="Arial" charset="0"/>
              </a:rPr>
              <a:t>Drosophila melanogaster.</a:t>
            </a:r>
            <a:r>
              <a:rPr lang="en-US">
                <a:latin typeface="Arial" charset="0"/>
              </a:rPr>
              <a:t> </a:t>
            </a:r>
            <a:r>
              <a:rPr lang="en-US" i="1">
                <a:latin typeface="Arial" charset="0"/>
              </a:rPr>
              <a:t>Drosophila </a:t>
            </a:r>
            <a:r>
              <a:rPr lang="en-US">
                <a:latin typeface="Arial" charset="0"/>
              </a:rPr>
              <a:t>undergoes a complete metamorphosis, which means that the adult insect is radically different in form from its immature stages, a transformation that requires extensive alterations during development. By the late embryonic stage, segments have formed, each containing specialized structures from which the various appendages and other features of the adult fly will develop.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D5DF3-FA5E-457B-9A57-25C68ED1E116}" type="slidenum">
              <a:rPr lang="en-US"/>
              <a:pPr/>
              <a:t>5</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b="1">
                <a:latin typeface="Arial" pitchFamily="34" charset="0"/>
              </a:rPr>
              <a:t>FIGURE 28-4a Common patterns of regulation of transcription initiation.</a:t>
            </a:r>
            <a:r>
              <a:rPr lang="en-US">
                <a:latin typeface="Arial" pitchFamily="34" charset="0"/>
              </a:rPr>
              <a:t> Two types of negative regulation are illustrated. (a) Repressor (pink) binds to the operator in the absence of the molecular signal; the external signal causes dissociation of the repressor to permit transcription.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DCC6E-B396-4EB3-9120-133F23EF61AB}" type="slidenum">
              <a:rPr lang="en-US"/>
              <a:pPr/>
              <a:t>34</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b="1">
                <a:latin typeface="Arial" charset="0"/>
              </a:rPr>
              <a:t>FIGURE 28-38 Early development in </a:t>
            </a:r>
            <a:r>
              <a:rPr lang="en-US" b="1" i="1">
                <a:latin typeface="Arial" charset="0"/>
              </a:rPr>
              <a:t>Drosophila.</a:t>
            </a:r>
            <a:r>
              <a:rPr lang="en-US">
                <a:latin typeface="Arial" charset="0"/>
              </a:rPr>
              <a:t> During development of the egg, maternal mRNAs (including the </a:t>
            </a:r>
            <a:r>
              <a:rPr lang="en-US" i="1">
                <a:latin typeface="Arial" charset="0"/>
              </a:rPr>
              <a:t>bicoid </a:t>
            </a:r>
            <a:r>
              <a:rPr lang="en-US">
                <a:latin typeface="Arial" charset="0"/>
              </a:rPr>
              <a:t>and </a:t>
            </a:r>
            <a:r>
              <a:rPr lang="en-US" i="1">
                <a:latin typeface="Arial" charset="0"/>
              </a:rPr>
              <a:t>nanos </a:t>
            </a:r>
            <a:r>
              <a:rPr lang="en-US">
                <a:latin typeface="Arial" charset="0"/>
              </a:rPr>
              <a:t>gene transcripts, discussed in the text) and proteins are deposited in the developing oocyte (unfertilized egg cell) by nurse cells and follicle cells. After fertilization, the two nuclei of the fertilized egg divide in synchrony within the common cytoplasm (syncytium), then migrate to the periphery. Membrane invaginations surround the nuclei to create a monolayer of cells at the periphery; this is the cellular blastoderm stage. During the early nuclear divisions, several nuclei at the far posterior become pole cells, which later become the germ-line cells.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6DEF4-0B15-4A53-9B7A-7230E6F449E0}" type="slidenum">
              <a:rPr lang="en-US"/>
              <a:pPr/>
              <a:t>51</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b="1">
                <a:latin typeface="Arial" charset="0"/>
              </a:rPr>
              <a:t>TABLE 28-4 Hormone Response Elements (HREs) Bound by Steroid-Type Hormone Receptors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55838-5024-4A2A-9D85-FE98C5A7E905}" type="slidenum">
              <a:rPr lang="en-US"/>
              <a:pPr/>
              <a:t>53</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a:latin typeface="Arial" charset="0"/>
              </a:rPr>
              <a:t>FIGURE 28-34 Typical steroid hormone receptors.</a:t>
            </a:r>
            <a:r>
              <a:rPr lang="en-US">
                <a:latin typeface="Arial" charset="0"/>
              </a:rPr>
              <a:t> These receptor proteins have a binding site for the hormone, a DNA-binding domain, and a region that activates transcription of the regulated gene. The highly conserved DNA-binding domain has two zinc fingers. The sequence shown here is that for the estrogen receptor, but the residues in bold type are common to all steroid hormone receptors.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DCD74-DE9E-42D6-8EAC-132AAC073C3B}" type="slidenum">
              <a:rPr lang="en-US"/>
              <a:pPr/>
              <a:t>66</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en-US" b="1" dirty="0">
                <a:latin typeface="Arial" charset="0"/>
              </a:rPr>
              <a:t>FIGURE 28-35 Translational regulation of eukaryotic mRNA.</a:t>
            </a:r>
            <a:r>
              <a:rPr lang="en-US" dirty="0">
                <a:latin typeface="Arial" charset="0"/>
              </a:rPr>
              <a:t> One of the most important mechanisms for translational regulation in eukaryotes involves the binding of translational repressors (RNA-binding proteins) to specific sites in the 3</a:t>
            </a:r>
            <a:r>
              <a:rPr lang="en-US" dirty="0">
                <a:latin typeface="Arial" charset="0"/>
                <a:ea typeface="Lucida Grande" pitchFamily="48" charset="0"/>
                <a:cs typeface="Lucida Grande" pitchFamily="48" charset="0"/>
              </a:rPr>
              <a:t>′</a:t>
            </a:r>
            <a:r>
              <a:rPr lang="en-US" dirty="0">
                <a:latin typeface="Arial" charset="0"/>
              </a:rPr>
              <a:t> </a:t>
            </a:r>
            <a:r>
              <a:rPr lang="en-US" dirty="0" err="1">
                <a:latin typeface="Arial" charset="0"/>
              </a:rPr>
              <a:t>untranslated</a:t>
            </a:r>
            <a:r>
              <a:rPr lang="en-US" dirty="0">
                <a:latin typeface="Arial" charset="0"/>
              </a:rPr>
              <a:t> region (3</a:t>
            </a:r>
            <a:r>
              <a:rPr lang="en-US" dirty="0">
                <a:latin typeface="Arial" charset="0"/>
                <a:ea typeface="Lucida Grande" pitchFamily="48" charset="0"/>
                <a:cs typeface="Lucida Grande" pitchFamily="48" charset="0"/>
              </a:rPr>
              <a:t>′</a:t>
            </a:r>
            <a:r>
              <a:rPr lang="en-US" dirty="0">
                <a:latin typeface="Arial" charset="0"/>
              </a:rPr>
              <a:t>UTR) of the mRNA. These proteins interact with eukaryotic initiation factors or with the ribosome (see Figure 27-27) to prevent or slow translation.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89F528-07FB-4672-AC3D-142D58D581F3}" type="slidenum">
              <a:rPr lang="en-US" smtClean="0"/>
              <a:pPr/>
              <a:t>71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80421-456D-4E2F-8976-73634CB3F2EB}" type="slidenum">
              <a:rPr lang="en-US"/>
              <a:pPr/>
              <a:t>6</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b="1">
                <a:latin typeface="Arial" pitchFamily="34" charset="0"/>
              </a:rPr>
              <a:t>FIGURE 28-4b Common patterns of regulation of transcription initiation.</a:t>
            </a:r>
            <a:r>
              <a:rPr lang="en-US">
                <a:latin typeface="Arial" pitchFamily="34" charset="0"/>
              </a:rPr>
              <a:t> Two types of negative regulation are illustrated. (b) Repressor binds in the presence of the signal; the repressor dissociates and transcription ensues when the signal is removed. Positive regulation is mediated by gene activators. Again, two types are shown.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8D233-3D88-4F07-9DDD-E1335AD1F319}" type="slidenum">
              <a:rPr lang="en-US"/>
              <a:pPr/>
              <a:t>7</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b="1">
                <a:latin typeface="Arial" pitchFamily="34" charset="0"/>
              </a:rPr>
              <a:t>FIGURE 28-4c Common patterns of regulation of transcription initiation.</a:t>
            </a:r>
            <a:r>
              <a:rPr lang="en-US">
                <a:latin typeface="Arial" pitchFamily="34" charset="0"/>
              </a:rPr>
              <a:t> Two types of negative regulation are illustrated. (c) Activator (green) binds in the absence of the molecular signal and transcription proceeds; when the signal is added, the activator dissociates and transcription is inhibited.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2C01D-8598-417A-96E4-10977C5348DB}" type="slidenum">
              <a:rPr lang="en-US"/>
              <a:pPr/>
              <a:t>8</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b="1">
                <a:latin typeface="Arial" pitchFamily="34" charset="0"/>
              </a:rPr>
              <a:t>FIGURE 28-4d Common patterns of regulation of transcription initiation.</a:t>
            </a:r>
            <a:r>
              <a:rPr lang="en-US">
                <a:latin typeface="Arial" pitchFamily="34" charset="0"/>
              </a:rPr>
              <a:t> Two types of negative regulation are illustrated. (d) Activator binds in the presence of the signal; it dissociates only when the signal is removed. Note that "positive" and "negative" regulation refer to the type of regulatory protein involved: the bound protein either facilitates or inhibits transcription. In either case, addition of the molecular signal may increase or decrease transcription, depending on its effect on the regulatory protein.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8D9ADC-0B82-4FA9-8782-77F68B2E650A}" type="slidenum">
              <a:rPr lang="en-US"/>
              <a:pPr/>
              <a:t>9</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b="1">
                <a:latin typeface="Arial" pitchFamily="34" charset="0"/>
              </a:rPr>
              <a:t>FIGURE 28-6 Lactose metabolism in </a:t>
            </a:r>
            <a:r>
              <a:rPr lang="en-US" b="1" i="1">
                <a:latin typeface="Arial" pitchFamily="34" charset="0"/>
              </a:rPr>
              <a:t>E. coli.</a:t>
            </a:r>
            <a:r>
              <a:rPr lang="en-US">
                <a:latin typeface="Arial" pitchFamily="34" charset="0"/>
              </a:rPr>
              <a:t> Uptake and metabolism of lactose require the activities of galactoside (lactose) permease and </a:t>
            </a:r>
            <a:r>
              <a:rPr lang="en-US" i="1">
                <a:latin typeface="Symbol" pitchFamily="18" charset="2"/>
                <a:sym typeface="Symbol" pitchFamily="18" charset="2"/>
              </a:rPr>
              <a:t>β</a:t>
            </a:r>
            <a:r>
              <a:rPr lang="en-US">
                <a:latin typeface="Arial" pitchFamily="34" charset="0"/>
              </a:rPr>
              <a:t>-galactosidase. Conversion of lactose to allolactose by transglycosylation is a minor reaction also catalyzed by </a:t>
            </a:r>
            <a:r>
              <a:rPr lang="en-US" i="1">
                <a:latin typeface="Symbol" pitchFamily="18" charset="2"/>
                <a:sym typeface="Symbol" pitchFamily="18" charset="2"/>
              </a:rPr>
              <a:t>β</a:t>
            </a:r>
            <a:r>
              <a:rPr lang="en-US">
                <a:latin typeface="Arial" pitchFamily="34" charset="0"/>
              </a:rPr>
              <a:t>-galactosidase.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434C59-7B01-4E64-8132-4DEC08E0AE5A}" type="slidenum">
              <a:rPr lang="en-US"/>
              <a:pPr/>
              <a:t>20</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b="1">
                <a:latin typeface="Arial" charset="0"/>
              </a:rPr>
              <a:t>TABLE 28-2 Some Enzyme Complexes Catalyzing Chromatin Structural Changes Associated with Transcription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B4D8C-65DC-4F6A-95FE-665C554432E6}" type="slidenum">
              <a:rPr lang="en-US"/>
              <a:pPr/>
              <a:t>21</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b="1">
                <a:latin typeface="Arial" charset="0"/>
              </a:rPr>
              <a:t>FIGURE 28-29a Eukaryotic promoters and regulatory proteins.</a:t>
            </a:r>
            <a:r>
              <a:rPr lang="en-US">
                <a:latin typeface="Arial" charset="0"/>
              </a:rPr>
              <a:t> RNA polymerase II and its associated basal (general) transcription factors form a preinitiation complex at the TATA box and Inr site of the cognate promoters, a process facilitated by transcription activators, acting through mediator. (a) A composite promoter with typical sequence elements and protein complexes found in both yeast and higher eukaryotes. The carboxyl-terminal domain (CTD) of Pol II (see Figure 26-10) is an important point of interaction with mediator and other protein complexes. The histone modification enzymes catalyze methylation and acetylation; the remodeling enzymes alter the content and placement of nucleosomes. For the transcription activators, DNA-binding domains are shown in green, activation domains in pink. The interactions symbolized by blue arrows are discussed in the text.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3984EA-E598-4265-9D8A-01E7380C8C11}" type="slidenum">
              <a:rPr lang="en-US"/>
              <a:pPr/>
              <a:t>22</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b="1">
                <a:latin typeface="Arial" charset="0"/>
              </a:rPr>
              <a:t>FIGURE 28-29b Eukaryotic promoters and regulatory proteins.</a:t>
            </a:r>
            <a:r>
              <a:rPr lang="en-US">
                <a:latin typeface="Arial" charset="0"/>
              </a:rPr>
              <a:t> RNA polymerase II and its associated basal (general) transcription factors form a preinitiation complex at the TATA box and Inr site of the cognate promoters, a process facilitated by transcription activators, acting through mediator. (b) Eukaryotic transcriptional repressors function by a range of mechanisms. Some bind directly to DNA, displacing a protein complex required for activation; others interact with various parts of the transcription or activation complexes to prevent activation. Possible points of interaction are indicated with red arrows.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E30C65-D792-4284-A56F-61D7367AE5A3}" type="datetimeFigureOut">
              <a:rPr lang="en-US" smtClean="0"/>
              <a:pPr/>
              <a:t>5/30/2014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E30C65-D792-4284-A56F-61D7367AE5A3}" type="datetimeFigureOut">
              <a:rPr lang="en-US" smtClean="0"/>
              <a:pPr/>
              <a:t>5/30/2014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E30C65-D792-4284-A56F-61D7367AE5A3}" type="datetimeFigureOut">
              <a:rPr lang="en-US" smtClean="0"/>
              <a:pPr/>
              <a:t>5/30/2014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447800"/>
            <a:ext cx="7848600" cy="46482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5D50BA49-086F-4F6E-AF74-B1438D539A4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E30C65-D792-4284-A56F-61D7367AE5A3}" type="datetimeFigureOut">
              <a:rPr lang="en-US" smtClean="0"/>
              <a:pPr/>
              <a:t>5/30/2014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E30C65-D792-4284-A56F-61D7367AE5A3}" type="datetimeFigureOut">
              <a:rPr lang="en-US" smtClean="0"/>
              <a:pPr/>
              <a:t>5/30/2014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E30C65-D792-4284-A56F-61D7367AE5A3}" type="datetimeFigureOut">
              <a:rPr lang="en-US" smtClean="0"/>
              <a:pPr/>
              <a:t>5/30/2014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E30C65-D792-4284-A56F-61D7367AE5A3}" type="datetimeFigureOut">
              <a:rPr lang="en-US" smtClean="0"/>
              <a:pPr/>
              <a:t>5/30/2014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E30C65-D792-4284-A56F-61D7367AE5A3}" type="datetimeFigureOut">
              <a:rPr lang="en-US" smtClean="0"/>
              <a:pPr/>
              <a:t>5/30/2014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30C65-D792-4284-A56F-61D7367AE5A3}" type="datetimeFigureOut">
              <a:rPr lang="en-US" smtClean="0"/>
              <a:pPr/>
              <a:t>5/30/2014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E30C65-D792-4284-A56F-61D7367AE5A3}" type="datetimeFigureOut">
              <a:rPr lang="en-US" smtClean="0"/>
              <a:pPr/>
              <a:t>5/30/2014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E30C65-D792-4284-A56F-61D7367AE5A3}" type="datetimeFigureOut">
              <a:rPr lang="en-US" smtClean="0"/>
              <a:pPr/>
              <a:t>5/30/2014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E593F-7E67-4758-84A5-E8F4D72424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30C65-D792-4284-A56F-61D7367AE5A3}" type="datetimeFigureOut">
              <a:rPr lang="en-US" smtClean="0"/>
              <a:pPr/>
              <a:t>5/30/2014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E593F-7E67-4758-84A5-E8F4D72424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Sumoylation" TargetMode="External"/><Relationship Id="rId2" Type="http://schemas.openxmlformats.org/officeDocument/2006/relationships/hyperlink" Target="http://en.wikipedia.org/wiki/Acetylatio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up.com/us/catalog/general/subject/LifeSciences/Genetics/?pf=330&amp;pr=10&amp;ss=author&amp;sf=all&amp;view=usa&amp;sd=asc&amp;ci=0198503547" TargetMode="External"/><Relationship Id="rId2" Type="http://schemas.openxmlformats.org/officeDocument/2006/relationships/hyperlink" Target="http://www.oup.com/us/catalog/general/subject/LifeSciences/Genetics/?pf=320&amp;pr=10&amp;ss=author&amp;sf=all&amp;view=usa&amp;sd=asc&amp;ci=0199638381"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hangingPunct="0"/>
            <a:r>
              <a:rPr lang="en-GB" sz="3200" b="1" dirty="0" smtClean="0"/>
              <a:t>Biochem-726 2(2-0)                   </a:t>
            </a:r>
            <a:r>
              <a:rPr lang="en-US" sz="3200" dirty="0" smtClean="0"/>
              <a:t/>
            </a:r>
            <a:br>
              <a:rPr lang="en-US" sz="3200" dirty="0" smtClean="0"/>
            </a:br>
            <a:r>
              <a:rPr lang="en-GB" sz="3200" b="1" dirty="0" smtClean="0"/>
              <a:t>GENE REGULATION AND EXPRESSION</a:t>
            </a:r>
            <a:r>
              <a:rPr lang="en-US" sz="3200" dirty="0" smtClean="0"/>
              <a:t/>
            </a:r>
            <a:br>
              <a:rPr lang="en-US" sz="3200" dirty="0" smtClean="0"/>
            </a:br>
            <a:endParaRPr lang="en-US" sz="3200" dirty="0"/>
          </a:p>
        </p:txBody>
      </p:sp>
      <p:sp>
        <p:nvSpPr>
          <p:cNvPr id="3" name="Content Placeholder 2"/>
          <p:cNvSpPr>
            <a:spLocks noGrp="1"/>
          </p:cNvSpPr>
          <p:nvPr>
            <p:ph idx="1"/>
          </p:nvPr>
        </p:nvSpPr>
        <p:spPr/>
        <p:txBody>
          <a:bodyPr>
            <a:normAutofit fontScale="70000" lnSpcReduction="20000"/>
          </a:bodyPr>
          <a:lstStyle/>
          <a:p>
            <a:r>
              <a:rPr lang="en-GB" dirty="0" smtClean="0"/>
              <a:t>Introduction to gene expression. </a:t>
            </a:r>
            <a:r>
              <a:rPr lang="en-GB" b="1" dirty="0" smtClean="0">
                <a:solidFill>
                  <a:srgbClr val="C00000"/>
                </a:solidFill>
              </a:rPr>
              <a:t>Bacterial gene control</a:t>
            </a:r>
            <a:r>
              <a:rPr lang="en-GB" dirty="0" smtClean="0"/>
              <a:t>: </a:t>
            </a:r>
            <a:r>
              <a:rPr lang="en-GB" dirty="0" err="1" smtClean="0"/>
              <a:t>Operons</a:t>
            </a:r>
            <a:r>
              <a:rPr lang="en-GB" dirty="0" smtClean="0"/>
              <a:t>; The mal </a:t>
            </a:r>
            <a:r>
              <a:rPr lang="en-GB" dirty="0" err="1" smtClean="0"/>
              <a:t>regulon</a:t>
            </a:r>
            <a:r>
              <a:rPr lang="en-GB" dirty="0" smtClean="0"/>
              <a:t>, </a:t>
            </a:r>
            <a:r>
              <a:rPr lang="en-GB" dirty="0" err="1" smtClean="0"/>
              <a:t>ara</a:t>
            </a:r>
            <a:r>
              <a:rPr lang="en-GB" dirty="0" smtClean="0"/>
              <a:t> </a:t>
            </a:r>
            <a:r>
              <a:rPr lang="en-GB" dirty="0" err="1" smtClean="0"/>
              <a:t>operon</a:t>
            </a:r>
            <a:r>
              <a:rPr lang="en-GB" dirty="0" smtClean="0"/>
              <a:t>, </a:t>
            </a:r>
            <a:r>
              <a:rPr lang="en-GB" dirty="0" err="1" smtClean="0"/>
              <a:t>trp</a:t>
            </a:r>
            <a:r>
              <a:rPr lang="en-GB" dirty="0" smtClean="0"/>
              <a:t> </a:t>
            </a:r>
            <a:r>
              <a:rPr lang="en-GB" dirty="0" err="1" smtClean="0"/>
              <a:t>operon</a:t>
            </a:r>
            <a:r>
              <a:rPr lang="en-GB" dirty="0" smtClean="0"/>
              <a:t>. Control of transcription during bacterial </a:t>
            </a:r>
            <a:r>
              <a:rPr lang="en-GB" dirty="0" err="1" smtClean="0"/>
              <a:t>sporulation</a:t>
            </a:r>
            <a:r>
              <a:rPr lang="en-GB" dirty="0" smtClean="0"/>
              <a:t>. </a:t>
            </a:r>
            <a:r>
              <a:rPr lang="en-GB" b="1" dirty="0" smtClean="0">
                <a:solidFill>
                  <a:srgbClr val="C00000"/>
                </a:solidFill>
              </a:rPr>
              <a:t>Genes with multiple promoters</a:t>
            </a:r>
            <a:r>
              <a:rPr lang="en-GB" dirty="0" smtClean="0"/>
              <a:t>. </a:t>
            </a:r>
            <a:r>
              <a:rPr lang="en-GB" b="1" dirty="0" err="1" smtClean="0">
                <a:solidFill>
                  <a:srgbClr val="C00000"/>
                </a:solidFill>
              </a:rPr>
              <a:t>Heterologous</a:t>
            </a:r>
            <a:r>
              <a:rPr lang="en-GB" b="1" dirty="0" smtClean="0">
                <a:solidFill>
                  <a:srgbClr val="C00000"/>
                </a:solidFill>
              </a:rPr>
              <a:t> and homologous expression of genes </a:t>
            </a:r>
            <a:r>
              <a:rPr lang="en-GB" dirty="0" smtClean="0"/>
              <a:t>in </a:t>
            </a:r>
            <a:r>
              <a:rPr lang="en-GB" i="1" dirty="0" smtClean="0"/>
              <a:t>E. coli</a:t>
            </a:r>
            <a:r>
              <a:rPr lang="en-GB" dirty="0" smtClean="0"/>
              <a:t> and yeast. Effect of promoters on gene expression. </a:t>
            </a:r>
            <a:r>
              <a:rPr lang="en-GB" b="1" dirty="0" smtClean="0">
                <a:solidFill>
                  <a:srgbClr val="C00000"/>
                </a:solidFill>
              </a:rPr>
              <a:t>Protein-DNA interactions</a:t>
            </a:r>
            <a:r>
              <a:rPr lang="en-GB" dirty="0" smtClean="0"/>
              <a:t> for the control of transcription. </a:t>
            </a:r>
            <a:r>
              <a:rPr lang="en-GB" b="1" dirty="0" smtClean="0">
                <a:solidFill>
                  <a:srgbClr val="C00000"/>
                </a:solidFill>
              </a:rPr>
              <a:t>Transcription factors </a:t>
            </a:r>
            <a:r>
              <a:rPr lang="en-GB" dirty="0" smtClean="0"/>
              <a:t>in eukaryotes: types, structures and functions for RNA polymerase I, II and III. </a:t>
            </a:r>
            <a:r>
              <a:rPr lang="en-GB" b="1" dirty="0" smtClean="0">
                <a:solidFill>
                  <a:srgbClr val="C00000"/>
                </a:solidFill>
              </a:rPr>
              <a:t>Signal-mediated transport of mRNA </a:t>
            </a:r>
            <a:r>
              <a:rPr lang="en-GB" dirty="0" smtClean="0"/>
              <a:t>through nuclear pore complexes. </a:t>
            </a:r>
            <a:r>
              <a:rPr lang="en-GB" b="1" dirty="0" smtClean="0">
                <a:solidFill>
                  <a:srgbClr val="C00000"/>
                </a:solidFill>
              </a:rPr>
              <a:t>Transcription activators </a:t>
            </a:r>
            <a:r>
              <a:rPr lang="en-GB" dirty="0" smtClean="0"/>
              <a:t>in eukaryotic transcription. Role of transcription termination in </a:t>
            </a:r>
            <a:r>
              <a:rPr lang="en-GB" dirty="0" err="1" smtClean="0"/>
              <a:t>pol.II</a:t>
            </a:r>
            <a:r>
              <a:rPr lang="en-GB" dirty="0" smtClean="0"/>
              <a:t> gene regulation. </a:t>
            </a:r>
            <a:r>
              <a:rPr lang="en-GB" b="1" dirty="0" smtClean="0">
                <a:solidFill>
                  <a:srgbClr val="C00000"/>
                </a:solidFill>
              </a:rPr>
              <a:t>Protein modifications</a:t>
            </a:r>
            <a:r>
              <a:rPr lang="en-GB" dirty="0" smtClean="0"/>
              <a:t> for gene expression: </a:t>
            </a:r>
            <a:r>
              <a:rPr lang="en-GB" dirty="0" err="1" smtClean="0"/>
              <a:t>Histone</a:t>
            </a:r>
            <a:r>
              <a:rPr lang="en-GB" dirty="0" smtClean="0"/>
              <a:t> </a:t>
            </a:r>
            <a:r>
              <a:rPr lang="en-GB" dirty="0" err="1" smtClean="0">
                <a:hlinkClick r:id="rId2" tooltip="Acetylation"/>
              </a:rPr>
              <a:t>acetylation</a:t>
            </a:r>
            <a:r>
              <a:rPr lang="en-GB" dirty="0" smtClean="0"/>
              <a:t>, </a:t>
            </a:r>
            <a:r>
              <a:rPr lang="en-GB" dirty="0" err="1" smtClean="0">
                <a:hlinkClick r:id="rId3" tooltip="Sumoylation"/>
              </a:rPr>
              <a:t>Sumoylation</a:t>
            </a:r>
            <a:r>
              <a:rPr lang="en-GB" dirty="0" smtClean="0"/>
              <a:t> etc. Gene regulation and splicing. </a:t>
            </a:r>
            <a:r>
              <a:rPr lang="en-GB" b="1" dirty="0" smtClean="0">
                <a:solidFill>
                  <a:srgbClr val="C00000"/>
                </a:solidFill>
              </a:rPr>
              <a:t>Gene silencing</a:t>
            </a:r>
            <a:r>
              <a:rPr lang="en-GB" dirty="0" smtClean="0"/>
              <a:t>. </a:t>
            </a:r>
            <a:r>
              <a:rPr lang="en-GB" b="1" dirty="0" err="1" smtClean="0">
                <a:solidFill>
                  <a:srgbClr val="C00000"/>
                </a:solidFill>
              </a:rPr>
              <a:t>qPCR</a:t>
            </a:r>
            <a:r>
              <a:rPr lang="en-GB" b="1" dirty="0" smtClean="0">
                <a:solidFill>
                  <a:srgbClr val="C00000"/>
                </a:solidFill>
              </a:rPr>
              <a:t> and microarray </a:t>
            </a:r>
            <a:r>
              <a:rPr lang="en-GB" dirty="0" smtClean="0"/>
              <a:t>for the study of gene expression. </a:t>
            </a:r>
            <a:r>
              <a:rPr lang="en-GB" b="1" dirty="0" err="1" smtClean="0">
                <a:solidFill>
                  <a:srgbClr val="C00000"/>
                </a:solidFill>
              </a:rPr>
              <a:t>Catabolite</a:t>
            </a:r>
            <a:r>
              <a:rPr lang="en-GB" b="1" dirty="0" smtClean="0">
                <a:solidFill>
                  <a:srgbClr val="C00000"/>
                </a:solidFill>
              </a:rPr>
              <a:t> repression of genes</a:t>
            </a:r>
            <a:r>
              <a:rPr lang="en-GB" dirty="0" smtClean="0"/>
              <a:t> in fungi. Gene regulation and expression in </a:t>
            </a:r>
            <a:r>
              <a:rPr lang="en-GB" b="1" dirty="0" err="1" smtClean="0">
                <a:solidFill>
                  <a:srgbClr val="C00000"/>
                </a:solidFill>
              </a:rPr>
              <a:t>archaebacteria</a:t>
            </a:r>
            <a:r>
              <a:rPr lang="en-GB" dirty="0" smtClean="0"/>
              <a:t>. </a:t>
            </a:r>
            <a:r>
              <a:rPr lang="en-GB" b="1" dirty="0" smtClean="0">
                <a:solidFill>
                  <a:srgbClr val="C00000"/>
                </a:solidFill>
              </a:rPr>
              <a:t>Bioinformatics tools </a:t>
            </a:r>
            <a:r>
              <a:rPr lang="en-GB" dirty="0" smtClean="0"/>
              <a:t>for the study of gene expression and regulation.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1" name="Picture 3"/>
          <p:cNvPicPr>
            <a:picLocks noChangeAspect="1" noChangeArrowheads="1"/>
          </p:cNvPicPr>
          <p:nvPr/>
        </p:nvPicPr>
        <p:blipFill>
          <a:blip r:embed="rId2" cstate="print"/>
          <a:srcRect/>
          <a:stretch>
            <a:fillRect/>
          </a:stretch>
        </p:blipFill>
        <p:spPr bwMode="auto">
          <a:xfrm>
            <a:off x="381001" y="228600"/>
            <a:ext cx="84582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4" name="Picture 2"/>
          <p:cNvPicPr>
            <a:picLocks noChangeAspect="1" noChangeArrowheads="1"/>
          </p:cNvPicPr>
          <p:nvPr/>
        </p:nvPicPr>
        <p:blipFill>
          <a:blip r:embed="rId2" cstate="print"/>
          <a:srcRect/>
          <a:stretch>
            <a:fillRect/>
          </a:stretch>
        </p:blipFill>
        <p:spPr bwMode="auto">
          <a:xfrm>
            <a:off x="1295400" y="2386013"/>
            <a:ext cx="6781800" cy="2566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p:cNvPicPr>
            <a:picLocks noChangeAspect="1" noChangeArrowheads="1"/>
          </p:cNvPicPr>
          <p:nvPr/>
        </p:nvPicPr>
        <p:blipFill>
          <a:blip r:embed="rId2" cstate="print"/>
          <a:srcRect/>
          <a:stretch>
            <a:fillRect/>
          </a:stretch>
        </p:blipFill>
        <p:spPr bwMode="auto">
          <a:xfrm>
            <a:off x="609600" y="304800"/>
            <a:ext cx="8077200" cy="2933700"/>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533400" y="3429000"/>
            <a:ext cx="8305800" cy="315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cstate="print"/>
          <a:srcRect/>
          <a:stretch>
            <a:fillRect/>
          </a:stretch>
        </p:blipFill>
        <p:spPr bwMode="auto">
          <a:xfrm>
            <a:off x="3200400" y="304800"/>
            <a:ext cx="3276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7218" name="Picture 2"/>
          <p:cNvPicPr>
            <a:picLocks noGrp="1" noChangeAspect="1" noChangeArrowheads="1"/>
          </p:cNvPicPr>
          <p:nvPr>
            <p:ph idx="1"/>
          </p:nvPr>
        </p:nvPicPr>
        <p:blipFill>
          <a:blip r:embed="rId2" cstate="print"/>
          <a:srcRect/>
          <a:stretch>
            <a:fillRect/>
          </a:stretch>
        </p:blipFill>
        <p:spPr bwMode="auto">
          <a:xfrm>
            <a:off x="2819400" y="1676400"/>
            <a:ext cx="3695700" cy="1724025"/>
          </a:xfrm>
          <a:prstGeom prst="rect">
            <a:avLst/>
          </a:prstGeom>
          <a:noFill/>
          <a:ln w="9525">
            <a:noFill/>
            <a:miter lim="800000"/>
            <a:headEnd/>
            <a:tailEnd/>
          </a:ln>
        </p:spPr>
      </p:pic>
      <p:pic>
        <p:nvPicPr>
          <p:cNvPr id="137219" name="Picture 3"/>
          <p:cNvPicPr>
            <a:picLocks noChangeAspect="1" noChangeArrowheads="1"/>
          </p:cNvPicPr>
          <p:nvPr/>
        </p:nvPicPr>
        <p:blipFill>
          <a:blip r:embed="rId3" cstate="print"/>
          <a:srcRect/>
          <a:stretch>
            <a:fillRect/>
          </a:stretch>
        </p:blipFill>
        <p:spPr bwMode="auto">
          <a:xfrm>
            <a:off x="2209800" y="3581400"/>
            <a:ext cx="5086350" cy="2457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8242" name="Picture 2"/>
          <p:cNvPicPr>
            <a:picLocks noChangeAspect="1" noChangeArrowheads="1"/>
          </p:cNvPicPr>
          <p:nvPr/>
        </p:nvPicPr>
        <p:blipFill>
          <a:blip r:embed="rId2" cstate="print"/>
          <a:srcRect/>
          <a:stretch>
            <a:fillRect/>
          </a:stretch>
        </p:blipFill>
        <p:spPr bwMode="auto">
          <a:xfrm>
            <a:off x="2643188" y="1171575"/>
            <a:ext cx="3857625" cy="45148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304800" y="557213"/>
            <a:ext cx="8839200"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Grp="1" noChangeAspect="1" noChangeArrowheads="1"/>
          </p:cNvPicPr>
          <p:nvPr>
            <p:ph idx="1"/>
          </p:nvPr>
        </p:nvPicPr>
        <p:blipFill>
          <a:blip r:embed="rId2" cstate="print"/>
          <a:srcRect/>
          <a:stretch>
            <a:fillRect/>
          </a:stretch>
        </p:blipFill>
        <p:spPr bwMode="auto">
          <a:xfrm>
            <a:off x="2667001" y="762000"/>
            <a:ext cx="3810000" cy="5715000"/>
          </a:xfrm>
          <a:prstGeom prst="rect">
            <a:avLst/>
          </a:prstGeom>
          <a:noFill/>
          <a:ln w="9525">
            <a:noFill/>
            <a:miter lim="800000"/>
            <a:headEnd/>
            <a:tailEnd/>
          </a:ln>
        </p:spPr>
      </p:pic>
      <p:pic>
        <p:nvPicPr>
          <p:cNvPr id="139267" name="Picture 3"/>
          <p:cNvPicPr>
            <a:picLocks noChangeAspect="1" noChangeArrowheads="1"/>
          </p:cNvPicPr>
          <p:nvPr/>
        </p:nvPicPr>
        <p:blipFill>
          <a:blip r:embed="rId3" cstate="print"/>
          <a:srcRect/>
          <a:stretch>
            <a:fillRect/>
          </a:stretch>
        </p:blipFill>
        <p:spPr bwMode="auto">
          <a:xfrm>
            <a:off x="0" y="0"/>
            <a:ext cx="5648325" cy="100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Grp="1" noChangeAspect="1" noChangeArrowheads="1"/>
          </p:cNvPicPr>
          <p:nvPr>
            <p:ph idx="1"/>
          </p:nvPr>
        </p:nvPicPr>
        <p:blipFill>
          <a:blip r:embed="rId2" cstate="print"/>
          <a:srcRect/>
          <a:stretch>
            <a:fillRect/>
          </a:stretch>
        </p:blipFill>
        <p:spPr bwMode="auto">
          <a:xfrm>
            <a:off x="803442" y="990600"/>
            <a:ext cx="7730957"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1314" name="Picture 2"/>
          <p:cNvPicPr>
            <a:picLocks noGrp="1" noChangeAspect="1" noChangeArrowheads="1"/>
          </p:cNvPicPr>
          <p:nvPr>
            <p:ph idx="1"/>
          </p:nvPr>
        </p:nvPicPr>
        <p:blipFill>
          <a:blip r:embed="rId2" cstate="print"/>
          <a:srcRect/>
          <a:stretch>
            <a:fillRect/>
          </a:stretch>
        </p:blipFill>
        <p:spPr bwMode="auto">
          <a:xfrm>
            <a:off x="609600" y="838200"/>
            <a:ext cx="7867650" cy="1981200"/>
          </a:xfrm>
          <a:prstGeom prst="rect">
            <a:avLst/>
          </a:prstGeom>
          <a:noFill/>
          <a:ln w="9525">
            <a:noFill/>
            <a:miter lim="800000"/>
            <a:headEnd/>
            <a:tailEnd/>
          </a:ln>
        </p:spPr>
      </p:pic>
      <p:pic>
        <p:nvPicPr>
          <p:cNvPr id="141315" name="Picture 3"/>
          <p:cNvPicPr>
            <a:picLocks noChangeAspect="1" noChangeArrowheads="1"/>
          </p:cNvPicPr>
          <p:nvPr/>
        </p:nvPicPr>
        <p:blipFill>
          <a:blip r:embed="rId3" cstate="print"/>
          <a:srcRect/>
          <a:stretch>
            <a:fillRect/>
          </a:stretch>
        </p:blipFill>
        <p:spPr bwMode="auto">
          <a:xfrm>
            <a:off x="1371600" y="3810000"/>
            <a:ext cx="58674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solidFill>
                  <a:srgbClr val="C00000"/>
                </a:solidFill>
              </a:rPr>
              <a:t>SUGGESTED READINGS</a:t>
            </a:r>
            <a:endParaRPr lang="en-US" sz="3600" dirty="0">
              <a:solidFill>
                <a:srgbClr val="C00000"/>
              </a:solidFill>
            </a:endParaRPr>
          </a:p>
        </p:txBody>
      </p:sp>
      <p:sp>
        <p:nvSpPr>
          <p:cNvPr id="142337" name="Rectangle 1"/>
          <p:cNvSpPr>
            <a:spLocks noGrp="1" noChangeArrowheads="1"/>
          </p:cNvSpPr>
          <p:nvPr>
            <p:ph idx="1"/>
          </p:nvPr>
        </p:nvSpPr>
        <p:spPr bwMode="auto">
          <a:xfrm>
            <a:off x="381000" y="1478486"/>
            <a:ext cx="7620000" cy="43889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GB"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Lesk</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 M. 2002. Introduction to bioinformatics. Oxford Univ. Press, U.K.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err="1" smtClean="0">
                <a:ln>
                  <a:noFill/>
                </a:ln>
                <a:solidFill>
                  <a:schemeClr val="tx1"/>
                </a:solidFill>
                <a:effectLst/>
                <a:latin typeface="Helvetica"/>
                <a:ea typeface="Times New Roman" pitchFamily="18" charset="0"/>
                <a:cs typeface="Helvetica"/>
              </a:rPr>
              <a:t>Lodish</a:t>
            </a:r>
            <a:r>
              <a:rPr kumimoji="0" lang="en-GB" sz="1800" b="0" i="0" u="none" strike="noStrike" cap="none" normalizeH="0" baseline="0" dirty="0" smtClean="0">
                <a:ln>
                  <a:noFill/>
                </a:ln>
                <a:solidFill>
                  <a:schemeClr val="tx1"/>
                </a:solidFill>
                <a:effectLst/>
                <a:latin typeface="Helvetica"/>
                <a:ea typeface="Times New Roman" pitchFamily="18" charset="0"/>
                <a:cs typeface="Helvetica"/>
              </a:rPr>
              <a:t>, H., A. Berk, C. </a:t>
            </a:r>
            <a:r>
              <a:rPr kumimoji="0" lang="en-GB" sz="1800" b="0" i="0" u="none" strike="noStrike" cap="none" normalizeH="0" baseline="0" dirty="0" err="1" smtClean="0">
                <a:ln>
                  <a:noFill/>
                </a:ln>
                <a:solidFill>
                  <a:schemeClr val="tx1"/>
                </a:solidFill>
                <a:effectLst/>
                <a:latin typeface="Helvetica"/>
                <a:ea typeface="Times New Roman" pitchFamily="18" charset="0"/>
                <a:cs typeface="Helvetica"/>
              </a:rPr>
              <a:t>A.Kaiser</a:t>
            </a:r>
            <a:r>
              <a:rPr kumimoji="0" lang="en-GB" sz="1800" b="0" i="0" u="none" strike="noStrike" cap="none" normalizeH="0" baseline="0" dirty="0" smtClean="0">
                <a:ln>
                  <a:noFill/>
                </a:ln>
                <a:solidFill>
                  <a:schemeClr val="tx1"/>
                </a:solidFill>
                <a:effectLst/>
                <a:latin typeface="Helvetica"/>
                <a:ea typeface="Times New Roman" pitchFamily="18" charset="0"/>
                <a:cs typeface="Helvetica"/>
              </a:rPr>
              <a:t>,  M. Krieger, M. P. Scott, A. </a:t>
            </a:r>
            <a:r>
              <a:rPr kumimoji="0" lang="en-GB" sz="1800" b="0" i="0" u="none" strike="noStrike" cap="none" normalizeH="0" baseline="0" dirty="0" err="1" smtClean="0">
                <a:ln>
                  <a:noFill/>
                </a:ln>
                <a:solidFill>
                  <a:schemeClr val="tx1"/>
                </a:solidFill>
                <a:effectLst/>
                <a:latin typeface="Helvetica"/>
                <a:ea typeface="Times New Roman" pitchFamily="18" charset="0"/>
                <a:cs typeface="Helvetica"/>
              </a:rPr>
              <a:t>Bretscher</a:t>
            </a:r>
            <a:r>
              <a:rPr kumimoji="0" lang="en-GB" sz="1800" b="0" i="0" u="none" strike="noStrike" cap="none" normalizeH="0" baseline="0" dirty="0" smtClean="0">
                <a:ln>
                  <a:noFill/>
                </a:ln>
                <a:solidFill>
                  <a:schemeClr val="tx1"/>
                </a:solidFill>
                <a:effectLst/>
                <a:latin typeface="Helvetica"/>
                <a:ea typeface="Times New Roman" pitchFamily="18" charset="0"/>
                <a:cs typeface="Helvetica"/>
              </a:rPr>
              <a:t>, H. </a:t>
            </a:r>
            <a:r>
              <a:rPr kumimoji="0" lang="en-GB" sz="1800" b="0" i="0" u="none" strike="noStrike" cap="none" normalizeH="0" baseline="0" dirty="0" err="1" smtClean="0">
                <a:ln>
                  <a:noFill/>
                </a:ln>
                <a:solidFill>
                  <a:schemeClr val="tx1"/>
                </a:solidFill>
                <a:effectLst/>
                <a:latin typeface="Helvetica"/>
                <a:ea typeface="Times New Roman" pitchFamily="18" charset="0"/>
                <a:cs typeface="Helvetica"/>
              </a:rPr>
              <a:t>Ploegh</a:t>
            </a:r>
            <a:r>
              <a:rPr kumimoji="0" lang="en-GB" sz="1800" b="0" i="0" u="none" strike="noStrike" cap="none" normalizeH="0" baseline="0" dirty="0" smtClean="0">
                <a:ln>
                  <a:noFill/>
                </a:ln>
                <a:solidFill>
                  <a:schemeClr val="tx1"/>
                </a:solidFill>
                <a:effectLst/>
                <a:latin typeface="Helvetica"/>
                <a:ea typeface="Times New Roman" pitchFamily="18" charset="0"/>
                <a:cs typeface="Helvetica"/>
              </a:rPr>
              <a:t> and P. </a:t>
            </a:r>
            <a:r>
              <a:rPr kumimoji="0" lang="en-GB" sz="1800" b="0" i="0" u="none" strike="noStrike" cap="none" normalizeH="0" baseline="0" dirty="0" err="1" smtClean="0">
                <a:ln>
                  <a:noFill/>
                </a:ln>
                <a:solidFill>
                  <a:schemeClr val="tx1"/>
                </a:solidFill>
                <a:effectLst/>
                <a:latin typeface="Helvetica"/>
                <a:ea typeface="Times New Roman" pitchFamily="18" charset="0"/>
                <a:cs typeface="Helvetica"/>
              </a:rPr>
              <a:t>Matsudaira</a:t>
            </a:r>
            <a:r>
              <a:rPr kumimoji="0" lang="en-GB" sz="1800" b="0" i="0" u="none" strike="noStrike" cap="none" normalizeH="0" baseline="0" dirty="0" smtClean="0">
                <a:ln>
                  <a:noFill/>
                </a:ln>
                <a:solidFill>
                  <a:schemeClr val="tx1"/>
                </a:solidFill>
                <a:effectLst/>
                <a:latin typeface="Helvetica"/>
                <a:ea typeface="Times New Roman" pitchFamily="18" charset="0"/>
                <a:cs typeface="Helvetica"/>
              </a:rPr>
              <a:t>, P. 2008. Molecular Cell Biology. 6</a:t>
            </a:r>
            <a:r>
              <a:rPr kumimoji="0" lang="en-GB" sz="1800" b="0" i="0" u="none" strike="noStrike" cap="none" normalizeH="0" baseline="30000" dirty="0" smtClean="0">
                <a:ln>
                  <a:noFill/>
                </a:ln>
                <a:solidFill>
                  <a:schemeClr val="tx1"/>
                </a:solidFill>
                <a:effectLst/>
                <a:latin typeface="Helvetica"/>
                <a:ea typeface="Times New Roman" pitchFamily="18" charset="0"/>
                <a:cs typeface="Helvetica"/>
              </a:rPr>
              <a:t>th</a:t>
            </a:r>
            <a:r>
              <a:rPr kumimoji="0" lang="en-GB" sz="1800" b="0" i="0" u="none" strike="noStrike" cap="none" normalizeH="0" baseline="0" dirty="0" smtClean="0">
                <a:ln>
                  <a:noFill/>
                </a:ln>
                <a:solidFill>
                  <a:schemeClr val="tx1"/>
                </a:solidFill>
                <a:effectLst/>
                <a:latin typeface="Helvetica"/>
                <a:ea typeface="Times New Roman" pitchFamily="18" charset="0"/>
                <a:cs typeface="Helvetica"/>
              </a:rPr>
              <a:t> Ed. Freeman W. H. USA.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Nelson, D.L and M.M. Cox. 2008. </a:t>
            </a:r>
            <a:r>
              <a:rPr kumimoji="0" lang="en-GB"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Lehninger</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Principles of Biochemistry. 5</a:t>
            </a:r>
            <a:r>
              <a:rPr kumimoji="0" lang="en-GB" sz="18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th </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edition, Worth Publishers, New York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Sambrook</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J. and D. W. Russell. 2000. Molecular cloning, a laboratory manual. Cold Spring </a:t>
            </a:r>
            <a:r>
              <a:rPr kumimoji="0" lang="en-GB"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Harbor</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Laboratory Press, N. 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Talbot, N. 2001. </a:t>
            </a:r>
            <a:r>
              <a:rPr kumimoji="0" lang="en-GB" sz="1800" b="0" i="0" u="none" strike="noStrike" cap="none" normalizeH="0" baseline="0" dirty="0" smtClean="0">
                <a:ln>
                  <a:noFill/>
                </a:ln>
                <a:effectLst/>
                <a:latin typeface="Times New Roman" pitchFamily="18" charset="0"/>
                <a:ea typeface="Times New Roman" pitchFamily="18" charset="0"/>
                <a:cs typeface="Times New Roman" pitchFamily="18" charset="0"/>
                <a:hlinkClick r:id="rId2"/>
              </a:rPr>
              <a:t>Molecular and Cellular Biology of Filamentous Fungi</a:t>
            </a:r>
            <a:r>
              <a:rPr kumimoji="0" lang="en-GB" sz="1800" b="0" i="0" u="none" strike="noStrike" cap="none" normalizeH="0" baseline="0" dirty="0" smtClean="0">
                <a:ln>
                  <a:noFill/>
                </a:ln>
                <a:effectLst/>
                <a:latin typeface="Times New Roman" pitchFamily="18" charset="0"/>
                <a:ea typeface="Times New Roman" pitchFamily="18" charset="0"/>
                <a:cs typeface="Times New Roman" pitchFamily="18" charset="0"/>
              </a:rPr>
              <a:t>. Oxford university press </a:t>
            </a:r>
            <a:endParaRPr kumimoji="0" lang="en-US" sz="18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smtClean="0">
                <a:ln>
                  <a:noFill/>
                </a:ln>
                <a:effectLst/>
                <a:latin typeface="Times New Roman" pitchFamily="18" charset="0"/>
                <a:ea typeface="Times New Roman" pitchFamily="18" charset="0"/>
                <a:cs typeface="Times New Roman" pitchFamily="18" charset="0"/>
              </a:rPr>
              <a:t>Wagner, R. 2000. </a:t>
            </a:r>
            <a:r>
              <a:rPr kumimoji="0" lang="en-GB" sz="1800" b="0" i="0" u="none" strike="noStrike" cap="none" normalizeH="0" baseline="0" dirty="0" smtClean="0">
                <a:ln>
                  <a:noFill/>
                </a:ln>
                <a:effectLst/>
                <a:latin typeface="Times New Roman" pitchFamily="18" charset="0"/>
                <a:ea typeface="Times New Roman" pitchFamily="18" charset="0"/>
                <a:cs typeface="Times New Roman" pitchFamily="18" charset="0"/>
                <a:hlinkClick r:id="rId3"/>
              </a:rPr>
              <a:t>Transcription Regulation in Prokaryotes</a:t>
            </a:r>
            <a:r>
              <a:rPr kumimoji="0" lang="en-GB" sz="18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Oxford university press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Watson, J. D., Baker, T. A., Bell, S. P., Gann, A., Levine, M. and </a:t>
            </a:r>
            <a:r>
              <a:rPr kumimoji="0" lang="en-GB"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Losick</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 2007. Molecular Biology of the Gene. 5</a:t>
            </a:r>
            <a:r>
              <a:rPr kumimoji="0" lang="en-GB" sz="18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th</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Ed. Pearson/Benjamin Cummings, CA.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Weaver, R. F. 2008. Molecular Biology. 4</a:t>
            </a:r>
            <a:r>
              <a:rPr kumimoji="0" lang="en-GB" sz="18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th</a:t>
            </a:r>
            <a:r>
              <a:rPr kumimoji="0" lang="en-GB"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edition. McGraw Hill, USA.</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table 28-02"/>
          <p:cNvPicPr>
            <a:picLocks noChangeAspect="1" noChangeArrowheads="1"/>
          </p:cNvPicPr>
          <p:nvPr/>
        </p:nvPicPr>
        <p:blipFill>
          <a:blip r:embed="rId3" cstate="print"/>
          <a:srcRect/>
          <a:stretch>
            <a:fillRect/>
          </a:stretch>
        </p:blipFill>
        <p:spPr bwMode="auto">
          <a:xfrm>
            <a:off x="508000" y="165100"/>
            <a:ext cx="812323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figure 28-29a"/>
          <p:cNvPicPr>
            <a:picLocks noChangeAspect="1" noChangeArrowheads="1"/>
          </p:cNvPicPr>
          <p:nvPr/>
        </p:nvPicPr>
        <p:blipFill>
          <a:blip r:embed="rId3" cstate="print"/>
          <a:srcRect/>
          <a:stretch>
            <a:fillRect/>
          </a:stretch>
        </p:blipFill>
        <p:spPr bwMode="auto">
          <a:xfrm>
            <a:off x="901700" y="165100"/>
            <a:ext cx="735488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figure 28-29b"/>
          <p:cNvPicPr>
            <a:picLocks noChangeAspect="1" noChangeArrowheads="1"/>
          </p:cNvPicPr>
          <p:nvPr/>
        </p:nvPicPr>
        <p:blipFill>
          <a:blip r:embed="rId3" cstate="print"/>
          <a:srcRect/>
          <a:stretch>
            <a:fillRect/>
          </a:stretch>
        </p:blipFill>
        <p:spPr bwMode="auto">
          <a:xfrm>
            <a:off x="863600" y="165100"/>
            <a:ext cx="7410450"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figure 28-30"/>
          <p:cNvPicPr>
            <a:picLocks noChangeAspect="1" noChangeArrowheads="1"/>
          </p:cNvPicPr>
          <p:nvPr/>
        </p:nvPicPr>
        <p:blipFill>
          <a:blip r:embed="rId3" cstate="print"/>
          <a:srcRect/>
          <a:stretch>
            <a:fillRect/>
          </a:stretch>
        </p:blipFill>
        <p:spPr bwMode="auto">
          <a:xfrm>
            <a:off x="3136900" y="165100"/>
            <a:ext cx="2876550"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figure 28-30 part 1"/>
          <p:cNvPicPr>
            <a:picLocks noChangeAspect="1" noChangeArrowheads="1"/>
          </p:cNvPicPr>
          <p:nvPr/>
        </p:nvPicPr>
        <p:blipFill>
          <a:blip r:embed="rId3" cstate="print"/>
          <a:srcRect/>
          <a:stretch>
            <a:fillRect/>
          </a:stretch>
        </p:blipFill>
        <p:spPr bwMode="auto">
          <a:xfrm>
            <a:off x="2476500" y="165100"/>
            <a:ext cx="419258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figure 28-30 part 2"/>
          <p:cNvPicPr>
            <a:picLocks noChangeAspect="1" noChangeArrowheads="1"/>
          </p:cNvPicPr>
          <p:nvPr/>
        </p:nvPicPr>
        <p:blipFill>
          <a:blip r:embed="rId3" cstate="print"/>
          <a:srcRect/>
          <a:stretch>
            <a:fillRect/>
          </a:stretch>
        </p:blipFill>
        <p:spPr bwMode="auto">
          <a:xfrm>
            <a:off x="1828800" y="165100"/>
            <a:ext cx="5502275"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figure 28-31"/>
          <p:cNvPicPr>
            <a:picLocks noChangeAspect="1" noChangeArrowheads="1"/>
          </p:cNvPicPr>
          <p:nvPr/>
        </p:nvPicPr>
        <p:blipFill>
          <a:blip r:embed="rId3" cstate="print"/>
          <a:srcRect/>
          <a:stretch>
            <a:fillRect/>
          </a:stretch>
        </p:blipFill>
        <p:spPr bwMode="auto">
          <a:xfrm>
            <a:off x="2374900" y="165100"/>
            <a:ext cx="4411663"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table 28-03"/>
          <p:cNvPicPr>
            <a:picLocks noChangeAspect="1" noChangeArrowheads="1"/>
          </p:cNvPicPr>
          <p:nvPr/>
        </p:nvPicPr>
        <p:blipFill>
          <a:blip r:embed="rId3" cstate="print"/>
          <a:srcRect/>
          <a:stretch>
            <a:fillRect/>
          </a:stretch>
        </p:blipFill>
        <p:spPr bwMode="auto">
          <a:xfrm>
            <a:off x="304800" y="965200"/>
            <a:ext cx="8531225" cy="4941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figure 28-32"/>
          <p:cNvPicPr>
            <a:picLocks noChangeAspect="1" noChangeArrowheads="1"/>
          </p:cNvPicPr>
          <p:nvPr/>
        </p:nvPicPr>
        <p:blipFill>
          <a:blip r:embed="rId3" cstate="print"/>
          <a:srcRect/>
          <a:stretch>
            <a:fillRect/>
          </a:stretch>
        </p:blipFill>
        <p:spPr bwMode="auto">
          <a:xfrm>
            <a:off x="2654300" y="165100"/>
            <a:ext cx="3844925"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figure 28-33"/>
          <p:cNvPicPr>
            <a:picLocks noChangeAspect="1" noChangeArrowheads="1"/>
          </p:cNvPicPr>
          <p:nvPr/>
        </p:nvPicPr>
        <p:blipFill>
          <a:blip r:embed="rId3" cstate="print"/>
          <a:srcRect/>
          <a:stretch>
            <a:fillRect/>
          </a:stretch>
        </p:blipFill>
        <p:spPr bwMode="auto">
          <a:xfrm>
            <a:off x="2260600" y="165100"/>
            <a:ext cx="463708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C00000"/>
                </a:solidFill>
              </a:rPr>
              <a:t>Gene Expression</a:t>
            </a:r>
            <a:endParaRPr lang="en-US" sz="3200" b="1" dirty="0">
              <a:solidFill>
                <a:srgbClr val="C00000"/>
              </a:solidFill>
            </a:endParaRPr>
          </a:p>
        </p:txBody>
      </p:sp>
      <p:sp>
        <p:nvSpPr>
          <p:cNvPr id="3" name="Content Placeholder 2"/>
          <p:cNvSpPr>
            <a:spLocks noGrp="1"/>
          </p:cNvSpPr>
          <p:nvPr>
            <p:ph idx="1"/>
          </p:nvPr>
        </p:nvSpPr>
        <p:spPr/>
        <p:txBody>
          <a:bodyPr/>
          <a:lstStyle/>
          <a:p>
            <a:r>
              <a:rPr lang="en-US" b="1" dirty="0" smtClean="0"/>
              <a:t>Prokaryotic gene expression</a:t>
            </a:r>
          </a:p>
          <a:p>
            <a:pPr lvl="1"/>
            <a:r>
              <a:rPr lang="en-US" b="1" dirty="0" smtClean="0"/>
              <a:t>Lac </a:t>
            </a:r>
            <a:r>
              <a:rPr lang="en-US" b="1" dirty="0" err="1" smtClean="0"/>
              <a:t>operon</a:t>
            </a:r>
            <a:endParaRPr lang="en-US" b="1" dirty="0" smtClean="0"/>
          </a:p>
          <a:p>
            <a:pPr lvl="1"/>
            <a:r>
              <a:rPr lang="en-US" b="1" dirty="0" err="1" smtClean="0"/>
              <a:t>Trp</a:t>
            </a:r>
            <a:r>
              <a:rPr lang="en-US" b="1" dirty="0" smtClean="0"/>
              <a:t> </a:t>
            </a:r>
            <a:r>
              <a:rPr lang="en-US" b="1" dirty="0" err="1" smtClean="0"/>
              <a:t>operon</a:t>
            </a:r>
            <a:endParaRPr lang="en-US" b="1" dirty="0" smtClean="0"/>
          </a:p>
          <a:p>
            <a:r>
              <a:rPr lang="en-US" b="1" dirty="0" smtClean="0"/>
              <a:t>Eukaryotic gene expression</a:t>
            </a:r>
          </a:p>
          <a:p>
            <a:r>
              <a:rPr lang="en-US" b="1" dirty="0" err="1" smtClean="0"/>
              <a:t>Heterologous</a:t>
            </a:r>
            <a:r>
              <a:rPr lang="en-US" b="1" dirty="0" smtClean="0"/>
              <a:t> </a:t>
            </a:r>
            <a:r>
              <a:rPr lang="en-US" b="1" smtClean="0"/>
              <a:t>gene expression</a:t>
            </a: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figure 28-33a"/>
          <p:cNvPicPr>
            <a:picLocks noChangeAspect="1" noChangeArrowheads="1"/>
          </p:cNvPicPr>
          <p:nvPr/>
        </p:nvPicPr>
        <p:blipFill>
          <a:blip r:embed="rId3" cstate="print"/>
          <a:srcRect/>
          <a:stretch>
            <a:fillRect/>
          </a:stretch>
        </p:blipFill>
        <p:spPr bwMode="auto">
          <a:xfrm>
            <a:off x="317500" y="165100"/>
            <a:ext cx="8524875"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figure 28-33b"/>
          <p:cNvPicPr>
            <a:picLocks noChangeAspect="1" noChangeArrowheads="1"/>
          </p:cNvPicPr>
          <p:nvPr/>
        </p:nvPicPr>
        <p:blipFill>
          <a:blip r:embed="rId3" cstate="print"/>
          <a:srcRect/>
          <a:stretch>
            <a:fillRect/>
          </a:stretch>
        </p:blipFill>
        <p:spPr bwMode="auto">
          <a:xfrm>
            <a:off x="304800" y="482600"/>
            <a:ext cx="8531225" cy="589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Swapping</a:t>
            </a:r>
            <a:endParaRPr lang="en-US" dirty="0"/>
          </a:p>
        </p:txBody>
      </p:sp>
      <p:sp>
        <p:nvSpPr>
          <p:cNvPr id="3" name="Content Placeholder 2"/>
          <p:cNvSpPr>
            <a:spLocks noGrp="1"/>
          </p:cNvSpPr>
          <p:nvPr>
            <p:ph idx="1"/>
          </p:nvPr>
        </p:nvSpPr>
        <p:spPr>
          <a:xfrm>
            <a:off x="457200" y="4038600"/>
            <a:ext cx="8229600" cy="2514600"/>
          </a:xfrm>
        </p:spPr>
        <p:txBody>
          <a:bodyPr>
            <a:normAutofit fontScale="92500" lnSpcReduction="10000"/>
          </a:bodyPr>
          <a:lstStyle/>
          <a:p>
            <a:r>
              <a:rPr lang="en-US" dirty="0" smtClean="0"/>
              <a:t>Another example:</a:t>
            </a:r>
          </a:p>
          <a:p>
            <a:pPr lvl="1"/>
            <a:r>
              <a:rPr lang="en-US" dirty="0" smtClean="0"/>
              <a:t>Replace DNA-binding domain of Gal4p with DNA-binding domain of </a:t>
            </a:r>
            <a:r>
              <a:rPr lang="en-US" i="1" dirty="0" smtClean="0"/>
              <a:t>E. coli </a:t>
            </a:r>
            <a:r>
              <a:rPr lang="en-US" dirty="0" err="1" smtClean="0"/>
              <a:t>LexA</a:t>
            </a:r>
            <a:r>
              <a:rPr lang="en-US" dirty="0" smtClean="0"/>
              <a:t> repressor – No binding at UAS neither activation of </a:t>
            </a:r>
            <a:r>
              <a:rPr lang="en-US" i="1" dirty="0" smtClean="0"/>
              <a:t>GAL</a:t>
            </a:r>
            <a:r>
              <a:rPr lang="en-US" dirty="0" smtClean="0"/>
              <a:t> genes</a:t>
            </a:r>
          </a:p>
          <a:p>
            <a:pPr lvl="1"/>
            <a:r>
              <a:rPr lang="en-US" dirty="0" smtClean="0"/>
              <a:t>Activation of the genes may take place when </a:t>
            </a:r>
            <a:r>
              <a:rPr lang="en-US" smtClean="0"/>
              <a:t>UAS sequence </a:t>
            </a:r>
            <a:r>
              <a:rPr lang="en-US" dirty="0" smtClean="0"/>
              <a:t>is replaced by a </a:t>
            </a:r>
            <a:r>
              <a:rPr lang="en-US" dirty="0" err="1" smtClean="0"/>
              <a:t>LexA</a:t>
            </a:r>
            <a:r>
              <a:rPr lang="en-US" dirty="0" smtClean="0"/>
              <a:t> recognition site</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3581400" y="1066800"/>
            <a:ext cx="5257800" cy="2590800"/>
          </a:xfrm>
          <a:prstGeom prst="rect">
            <a:avLst/>
          </a:prstGeom>
          <a:noFill/>
          <a:ln w="9525">
            <a:noFill/>
            <a:miter lim="800000"/>
            <a:headEnd/>
            <a:tailEnd/>
          </a:ln>
        </p:spPr>
      </p:pic>
      <p:sp>
        <p:nvSpPr>
          <p:cNvPr id="5" name="Title 1"/>
          <p:cNvSpPr txBox="1">
            <a:spLocks/>
          </p:cNvSpPr>
          <p:nvPr/>
        </p:nvSpPr>
        <p:spPr>
          <a:xfrm>
            <a:off x="0" y="1676400"/>
            <a:ext cx="3276600" cy="1600200"/>
          </a:xfrm>
          <a:prstGeom prst="rect">
            <a:avLst/>
          </a:prstGeom>
        </p:spPr>
        <p:txBody>
          <a:bodyPr vert="horz" lIns="91440" tIns="45720" rIns="91440" bIns="45720" rtlCol="0" anchor="ctr">
            <a:normAutofit fontScale="92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Join Pro</a:t>
            </a:r>
            <a:r>
              <a:rPr lang="en-US" sz="2800" dirty="0" smtClean="0">
                <a:latin typeface="+mj-lt"/>
                <a:ea typeface="+mj-ea"/>
                <a:cs typeface="+mj-cs"/>
              </a:rPr>
              <a:t>-rich domain of CTF1 to DNA-binding domain of Sp1</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igure 28-37"/>
          <p:cNvPicPr>
            <a:picLocks noChangeAspect="1" noChangeArrowheads="1"/>
          </p:cNvPicPr>
          <p:nvPr/>
        </p:nvPicPr>
        <p:blipFill>
          <a:blip r:embed="rId3" cstate="print"/>
          <a:srcRect/>
          <a:stretch>
            <a:fillRect/>
          </a:stretch>
        </p:blipFill>
        <p:spPr bwMode="auto">
          <a:xfrm>
            <a:off x="304800" y="749300"/>
            <a:ext cx="8531225" cy="5368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figure 28-38"/>
          <p:cNvPicPr>
            <a:picLocks noChangeAspect="1" noChangeArrowheads="1"/>
          </p:cNvPicPr>
          <p:nvPr/>
        </p:nvPicPr>
        <p:blipFill>
          <a:blip r:embed="rId3" cstate="print"/>
          <a:srcRect/>
          <a:stretch>
            <a:fillRect/>
          </a:stretch>
        </p:blipFill>
        <p:spPr bwMode="auto">
          <a:xfrm>
            <a:off x="3327400" y="165100"/>
            <a:ext cx="2486025"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proteins</a:t>
            </a:r>
            <a:endParaRPr lang="en-US" dirty="0"/>
          </a:p>
        </p:txBody>
      </p:sp>
      <p:sp>
        <p:nvSpPr>
          <p:cNvPr id="3" name="Content Placeholder 2"/>
          <p:cNvSpPr>
            <a:spLocks noGrp="1"/>
          </p:cNvSpPr>
          <p:nvPr>
            <p:ph idx="1"/>
          </p:nvPr>
        </p:nvSpPr>
        <p:spPr/>
        <p:txBody>
          <a:bodyPr/>
          <a:lstStyle/>
          <a:p>
            <a:r>
              <a:rPr lang="en-US" dirty="0" smtClean="0"/>
              <a:t>10</a:t>
            </a:r>
            <a:r>
              <a:rPr lang="en-US" baseline="30000" dirty="0" smtClean="0"/>
              <a:t>4</a:t>
            </a:r>
            <a:r>
              <a:rPr lang="en-US" dirty="0" smtClean="0"/>
              <a:t> to 10</a:t>
            </a:r>
            <a:r>
              <a:rPr lang="en-US" baseline="30000" dirty="0" smtClean="0"/>
              <a:t>6</a:t>
            </a:r>
            <a:r>
              <a:rPr lang="en-US" dirty="0" smtClean="0"/>
              <a:t> times higher affinity</a:t>
            </a:r>
          </a:p>
          <a:p>
            <a:r>
              <a:rPr lang="en-US" dirty="0" smtClean="0"/>
              <a:t>Discrete DNA binding domains</a:t>
            </a:r>
          </a:p>
          <a:p>
            <a:pPr lvl="1"/>
            <a:r>
              <a:rPr lang="en-US" dirty="0" smtClean="0"/>
              <a:t>Include one or more of a relatively small group of recognizable and characteristic structural motif</a:t>
            </a:r>
          </a:p>
          <a:p>
            <a:r>
              <a:rPr lang="en-US" dirty="0" smtClean="0"/>
              <a:t>Amino acid side chains often hydrogen-bonding to the DNA basis with </a:t>
            </a:r>
            <a:r>
              <a:rPr lang="en-US" dirty="0" err="1" smtClean="0"/>
              <a:t>Asn</a:t>
            </a:r>
            <a:r>
              <a:rPr lang="en-US" dirty="0" smtClean="0"/>
              <a:t>, </a:t>
            </a:r>
            <a:r>
              <a:rPr lang="en-US" dirty="0" err="1" smtClean="0"/>
              <a:t>Gln</a:t>
            </a:r>
            <a:r>
              <a:rPr lang="en-US" dirty="0" smtClean="0"/>
              <a:t>, </a:t>
            </a:r>
            <a:r>
              <a:rPr lang="en-US" dirty="0" err="1" smtClean="0"/>
              <a:t>Glu</a:t>
            </a:r>
            <a:r>
              <a:rPr lang="en-US" dirty="0" smtClean="0"/>
              <a:t>, Lys, </a:t>
            </a:r>
            <a:r>
              <a:rPr lang="en-US" dirty="0" err="1" smtClean="0"/>
              <a:t>Arg</a:t>
            </a:r>
            <a:r>
              <a:rPr lang="en-US" dirty="0" smtClean="0"/>
              <a:t> residues</a:t>
            </a:r>
          </a:p>
          <a:p>
            <a:r>
              <a:rPr lang="en-US" dirty="0" smtClean="0"/>
              <a:t>However, no simple amino acid-base code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752600" y="457200"/>
            <a:ext cx="5638799"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DNA binding domains of regulatory proteins tend to be small (60-90 </a:t>
            </a:r>
            <a:r>
              <a:rPr lang="en-US" dirty="0" err="1" smtClean="0"/>
              <a:t>aa</a:t>
            </a:r>
            <a:r>
              <a:rPr lang="en-US" dirty="0" smtClean="0"/>
              <a:t> residues)</a:t>
            </a:r>
          </a:p>
          <a:p>
            <a:pPr lvl="1"/>
            <a:r>
              <a:rPr lang="en-US" dirty="0" smtClean="0"/>
              <a:t>Structural  motifs within these domains are smaller still……</a:t>
            </a:r>
          </a:p>
          <a:p>
            <a:r>
              <a:rPr lang="en-US" dirty="0" smtClean="0"/>
              <a:t>The DNA binding sites for regulatory proteins are often inverted repeats of a short DNA sequence (</a:t>
            </a:r>
            <a:r>
              <a:rPr lang="en-US" dirty="0" err="1" smtClean="0"/>
              <a:t>palinderome</a:t>
            </a:r>
            <a:r>
              <a:rPr lang="en-US" dirty="0" smtClean="0"/>
              <a:t>)----- at which multiple (usually two) subunits of a regulatory protein bind cooperatively. </a:t>
            </a:r>
          </a:p>
          <a:p>
            <a:pPr lvl="1"/>
            <a:r>
              <a:rPr lang="en-US" dirty="0" smtClean="0"/>
              <a:t>Lac repressor however functions as a tetramer</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81000" y="0"/>
            <a:ext cx="8305799" cy="320516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7200" y="4038600"/>
            <a:ext cx="3848100" cy="188595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257800" y="3429000"/>
            <a:ext cx="3105150"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binding motifs</a:t>
            </a:r>
            <a:endParaRPr lang="en-US" dirty="0"/>
          </a:p>
        </p:txBody>
      </p:sp>
      <p:sp>
        <p:nvSpPr>
          <p:cNvPr id="3" name="Content Placeholder 2"/>
          <p:cNvSpPr>
            <a:spLocks noGrp="1"/>
          </p:cNvSpPr>
          <p:nvPr>
            <p:ph idx="1"/>
          </p:nvPr>
        </p:nvSpPr>
        <p:spPr/>
        <p:txBody>
          <a:bodyPr/>
          <a:lstStyle/>
          <a:p>
            <a:r>
              <a:rPr lang="en-US" dirty="0" smtClean="0"/>
              <a:t>There are several; two are:</a:t>
            </a:r>
          </a:p>
          <a:p>
            <a:r>
              <a:rPr lang="en-US" dirty="0" smtClean="0"/>
              <a:t>Helix-turn-helix</a:t>
            </a:r>
          </a:p>
          <a:p>
            <a:pPr lvl="1"/>
            <a:r>
              <a:rPr lang="en-US" dirty="0" smtClean="0"/>
              <a:t>20 </a:t>
            </a:r>
            <a:r>
              <a:rPr lang="en-US" dirty="0" err="1" smtClean="0"/>
              <a:t>aa</a:t>
            </a:r>
            <a:r>
              <a:rPr lang="en-US" dirty="0" smtClean="0"/>
              <a:t> in two short </a:t>
            </a:r>
            <a:r>
              <a:rPr lang="el-GR" dirty="0" smtClean="0"/>
              <a:t>α</a:t>
            </a:r>
            <a:r>
              <a:rPr lang="en-US" dirty="0" smtClean="0"/>
              <a:t>-helical segments each 7-9 </a:t>
            </a:r>
            <a:r>
              <a:rPr lang="en-US" dirty="0" err="1" smtClean="0"/>
              <a:t>aa</a:t>
            </a:r>
            <a:r>
              <a:rPr lang="en-US" dirty="0" smtClean="0"/>
              <a:t> residues long separated by a </a:t>
            </a:r>
            <a:r>
              <a:rPr lang="el-GR" dirty="0" smtClean="0"/>
              <a:t>β</a:t>
            </a:r>
            <a:r>
              <a:rPr lang="en-US" dirty="0" smtClean="0"/>
              <a:t>-turn</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3505200" y="3810000"/>
            <a:ext cx="1990725"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igure 28-04"/>
          <p:cNvPicPr>
            <a:picLocks noChangeAspect="1" noChangeArrowheads="1"/>
          </p:cNvPicPr>
          <p:nvPr/>
        </p:nvPicPr>
        <p:blipFill>
          <a:blip r:embed="rId3" cstate="print"/>
          <a:srcRect/>
          <a:stretch>
            <a:fillRect/>
          </a:stretch>
        </p:blipFill>
        <p:spPr bwMode="auto">
          <a:xfrm>
            <a:off x="952500" y="165100"/>
            <a:ext cx="7245350"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4525963"/>
          </a:xfrm>
        </p:spPr>
        <p:txBody>
          <a:bodyPr/>
          <a:lstStyle/>
          <a:p>
            <a:r>
              <a:rPr lang="en-US" dirty="0" smtClean="0"/>
              <a:t>Zinc finger</a:t>
            </a:r>
          </a:p>
          <a:p>
            <a:pPr lvl="1"/>
            <a:r>
              <a:rPr lang="en-US" dirty="0" smtClean="0"/>
              <a:t>~30 </a:t>
            </a:r>
            <a:r>
              <a:rPr lang="en-US" dirty="0" err="1" smtClean="0"/>
              <a:t>aa</a:t>
            </a:r>
            <a:r>
              <a:rPr lang="en-US" dirty="0" smtClean="0"/>
              <a:t> residues form an elongated loop held together by a single Zn</a:t>
            </a:r>
            <a:r>
              <a:rPr lang="en-US" baseline="30000" dirty="0" smtClean="0"/>
              <a:t>2+ </a:t>
            </a:r>
            <a:r>
              <a:rPr lang="en-US" dirty="0" smtClean="0"/>
              <a:t>ion—coordinated to four of the residues (4 </a:t>
            </a:r>
            <a:r>
              <a:rPr lang="en-US" dirty="0" err="1" smtClean="0"/>
              <a:t>Cys</a:t>
            </a:r>
            <a:r>
              <a:rPr lang="en-US" dirty="0" smtClean="0"/>
              <a:t> or 2 </a:t>
            </a:r>
            <a:r>
              <a:rPr lang="en-US" dirty="0" err="1" smtClean="0"/>
              <a:t>Cys</a:t>
            </a:r>
            <a:r>
              <a:rPr lang="en-US" dirty="0" smtClean="0"/>
              <a:t> and 2 His)</a:t>
            </a:r>
          </a:p>
          <a:p>
            <a:pPr lvl="1"/>
            <a:r>
              <a:rPr lang="en-US" dirty="0" smtClean="0"/>
              <a:t>Zn does interact with DNA but stabilizes</a:t>
            </a:r>
          </a:p>
          <a:p>
            <a:pPr lvl="1"/>
            <a:r>
              <a:rPr lang="en-US" dirty="0" smtClean="0"/>
              <a:t>Multiple </a:t>
            </a:r>
            <a:r>
              <a:rPr lang="en-US" dirty="0" err="1" smtClean="0"/>
              <a:t>zine</a:t>
            </a:r>
            <a:r>
              <a:rPr lang="en-US" dirty="0" smtClean="0"/>
              <a:t> fingers are found in DNA binding proteins</a:t>
            </a:r>
          </a:p>
          <a:p>
            <a:pPr lvl="1"/>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762000" y="3810000"/>
            <a:ext cx="3067050" cy="3048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886200" y="4876800"/>
            <a:ext cx="4953000"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4525963"/>
          </a:xfrm>
        </p:spPr>
        <p:txBody>
          <a:bodyPr/>
          <a:lstStyle/>
          <a:p>
            <a:r>
              <a:rPr lang="en-US" dirty="0" err="1" smtClean="0"/>
              <a:t>Homeodomain</a:t>
            </a:r>
            <a:r>
              <a:rPr lang="en-US" dirty="0" smtClean="0"/>
              <a:t>: A type of DNA-binding domain—transcriptional regulator</a:t>
            </a:r>
          </a:p>
          <a:p>
            <a:r>
              <a:rPr lang="en-US" dirty="0" smtClean="0"/>
              <a:t>60 </a:t>
            </a:r>
            <a:r>
              <a:rPr lang="en-US" dirty="0" err="1" smtClean="0"/>
              <a:t>aa</a:t>
            </a:r>
            <a:r>
              <a:rPr lang="en-US" dirty="0" smtClean="0"/>
              <a:t> long; highly conserved in </a:t>
            </a:r>
            <a:r>
              <a:rPr lang="en-US" dirty="0" err="1" smtClean="0"/>
              <a:t>euk</a:t>
            </a:r>
            <a:endParaRPr lang="en-US" dirty="0" smtClean="0"/>
          </a:p>
          <a:p>
            <a:r>
              <a:rPr lang="en-US" dirty="0" smtClean="0"/>
              <a:t>DNA-binding segment of the domain is related to helix-turn-helix motif</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3124200" y="3209925"/>
            <a:ext cx="2628900"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Protein-protein interactions</a:t>
            </a:r>
            <a:endParaRPr lang="en-US" dirty="0"/>
          </a:p>
        </p:txBody>
      </p:sp>
      <p:sp>
        <p:nvSpPr>
          <p:cNvPr id="3" name="Content Placeholder 2"/>
          <p:cNvSpPr>
            <a:spLocks noGrp="1"/>
          </p:cNvSpPr>
          <p:nvPr>
            <p:ph idx="1"/>
          </p:nvPr>
        </p:nvSpPr>
        <p:spPr/>
        <p:txBody>
          <a:bodyPr/>
          <a:lstStyle/>
          <a:p>
            <a:r>
              <a:rPr lang="en-US" dirty="0" smtClean="0"/>
              <a:t>Two important structural motifs mediating protein-protein interactions are:</a:t>
            </a:r>
          </a:p>
          <a:p>
            <a:pPr lvl="1"/>
            <a:r>
              <a:rPr lang="en-US" dirty="0" err="1" smtClean="0"/>
              <a:t>Leucine</a:t>
            </a:r>
            <a:r>
              <a:rPr lang="en-US" dirty="0" smtClean="0"/>
              <a:t> zipper</a:t>
            </a:r>
          </a:p>
          <a:p>
            <a:pPr lvl="1"/>
            <a:r>
              <a:rPr lang="en-US" dirty="0" smtClean="0"/>
              <a:t>Basic helix-loop-helix</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8534400" cy="4525963"/>
          </a:xfrm>
        </p:spPr>
        <p:txBody>
          <a:bodyPr>
            <a:normAutofit fontScale="92500"/>
          </a:bodyPr>
          <a:lstStyle/>
          <a:p>
            <a:r>
              <a:rPr lang="en-US" dirty="0" err="1" smtClean="0"/>
              <a:t>Leucine</a:t>
            </a:r>
            <a:r>
              <a:rPr lang="en-US" dirty="0" smtClean="0"/>
              <a:t> Zipper</a:t>
            </a:r>
          </a:p>
          <a:p>
            <a:pPr lvl="1"/>
            <a:r>
              <a:rPr lang="en-US" dirty="0" smtClean="0"/>
              <a:t>An </a:t>
            </a:r>
            <a:r>
              <a:rPr lang="en-US" dirty="0" err="1" smtClean="0"/>
              <a:t>amphipathic</a:t>
            </a:r>
            <a:r>
              <a:rPr lang="en-US" dirty="0" smtClean="0"/>
              <a:t> </a:t>
            </a:r>
            <a:r>
              <a:rPr lang="el-GR" dirty="0" smtClean="0"/>
              <a:t>α</a:t>
            </a:r>
            <a:r>
              <a:rPr lang="en-US" dirty="0" smtClean="0"/>
              <a:t> helix with a series of hydrophobic </a:t>
            </a:r>
            <a:r>
              <a:rPr lang="en-US" dirty="0" err="1" smtClean="0"/>
              <a:t>aa</a:t>
            </a:r>
            <a:r>
              <a:rPr lang="en-US" dirty="0" smtClean="0"/>
              <a:t> residues concentrated on one side</a:t>
            </a:r>
          </a:p>
          <a:p>
            <a:pPr lvl="1"/>
            <a:r>
              <a:rPr lang="en-US" dirty="0" smtClean="0"/>
              <a:t>The alpha helices have </a:t>
            </a:r>
            <a:r>
              <a:rPr lang="en-US" dirty="0" err="1" smtClean="0"/>
              <a:t>Leu</a:t>
            </a:r>
            <a:r>
              <a:rPr lang="en-US" dirty="0" smtClean="0"/>
              <a:t> residues at every 7</a:t>
            </a:r>
            <a:r>
              <a:rPr lang="en-US" baseline="30000" dirty="0" smtClean="0"/>
              <a:t>th</a:t>
            </a:r>
            <a:r>
              <a:rPr lang="en-US" dirty="0" smtClean="0"/>
              <a:t> position—forming a straight line along the hydrophobic surface</a:t>
            </a:r>
          </a:p>
          <a:p>
            <a:pPr lvl="1"/>
            <a:r>
              <a:rPr lang="en-US" dirty="0" smtClean="0"/>
              <a:t>Regulatory proteins with </a:t>
            </a:r>
            <a:r>
              <a:rPr lang="en-US" dirty="0" err="1" smtClean="0"/>
              <a:t>leucine</a:t>
            </a:r>
            <a:r>
              <a:rPr lang="en-US" dirty="0" smtClean="0"/>
              <a:t> zippers often have separate DNA-binding domains with high </a:t>
            </a:r>
            <a:r>
              <a:rPr lang="en-US" dirty="0" err="1" smtClean="0"/>
              <a:t>conc</a:t>
            </a:r>
            <a:r>
              <a:rPr lang="en-US" dirty="0" smtClean="0"/>
              <a:t> of basic </a:t>
            </a:r>
            <a:r>
              <a:rPr lang="en-US" dirty="0" err="1" smtClean="0"/>
              <a:t>aa</a:t>
            </a:r>
            <a:r>
              <a:rPr lang="en-US" dirty="0" smtClean="0"/>
              <a:t> (Lys or </a:t>
            </a:r>
            <a:r>
              <a:rPr lang="en-US" dirty="0" err="1" smtClean="0"/>
              <a:t>Arg</a:t>
            </a:r>
            <a:r>
              <a:rPr lang="en-US" dirty="0" smtClean="0"/>
              <a:t>)</a:t>
            </a:r>
          </a:p>
          <a:p>
            <a:pPr lvl="1"/>
            <a:r>
              <a:rPr lang="en-US" dirty="0" err="1" smtClean="0"/>
              <a:t>Lucine</a:t>
            </a:r>
            <a:r>
              <a:rPr lang="en-US" dirty="0" smtClean="0"/>
              <a:t> zippers are found in many </a:t>
            </a:r>
            <a:r>
              <a:rPr lang="en-US" dirty="0" err="1" smtClean="0"/>
              <a:t>euk</a:t>
            </a:r>
            <a:r>
              <a:rPr lang="en-US" dirty="0" smtClean="0"/>
              <a:t> and </a:t>
            </a:r>
            <a:r>
              <a:rPr lang="en-US" dirty="0" err="1" smtClean="0"/>
              <a:t>prok</a:t>
            </a:r>
            <a:r>
              <a:rPr lang="en-US" dirty="0" smtClean="0"/>
              <a:t> proteins</a:t>
            </a:r>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2286000" y="4495800"/>
            <a:ext cx="4495800"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666750" y="2247900"/>
            <a:ext cx="78105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304800"/>
            <a:ext cx="8229600" cy="4525963"/>
          </a:xfrm>
        </p:spPr>
        <p:txBody>
          <a:bodyPr/>
          <a:lstStyle/>
          <a:p>
            <a:r>
              <a:rPr lang="en-US" dirty="0" smtClean="0"/>
              <a:t>Basic-helix-loop-helix</a:t>
            </a:r>
          </a:p>
          <a:p>
            <a:pPr lvl="1"/>
            <a:r>
              <a:rPr lang="en-US" dirty="0" smtClean="0"/>
              <a:t>Motif in </a:t>
            </a:r>
            <a:r>
              <a:rPr lang="en-US" dirty="0" err="1" smtClean="0"/>
              <a:t>Euk</a:t>
            </a:r>
            <a:r>
              <a:rPr lang="en-US" dirty="0" smtClean="0"/>
              <a:t> regulatory protein</a:t>
            </a:r>
          </a:p>
          <a:p>
            <a:pPr lvl="1"/>
            <a:r>
              <a:rPr lang="en-US" dirty="0" smtClean="0"/>
              <a:t>Conserved region of ~50 </a:t>
            </a:r>
            <a:r>
              <a:rPr lang="en-US" dirty="0" err="1" smtClean="0"/>
              <a:t>aa</a:t>
            </a:r>
            <a:r>
              <a:rPr lang="en-US" dirty="0" smtClean="0"/>
              <a:t> residues important in both DNA binding and protein </a:t>
            </a:r>
            <a:r>
              <a:rPr lang="en-US" dirty="0" err="1" smtClean="0"/>
              <a:t>dimerization</a:t>
            </a:r>
            <a:endParaRPr lang="en-US" dirty="0" smtClean="0"/>
          </a:p>
          <a:p>
            <a:pPr lvl="1"/>
            <a:r>
              <a:rPr lang="en-US" dirty="0" smtClean="0"/>
              <a:t>Two short </a:t>
            </a:r>
            <a:r>
              <a:rPr lang="en-US" dirty="0" err="1" smtClean="0"/>
              <a:t>amphipathic</a:t>
            </a:r>
            <a:r>
              <a:rPr lang="en-US" dirty="0" smtClean="0"/>
              <a:t> </a:t>
            </a:r>
            <a:r>
              <a:rPr lang="el-GR" dirty="0" smtClean="0"/>
              <a:t>α</a:t>
            </a:r>
            <a:r>
              <a:rPr lang="en-US" dirty="0" smtClean="0"/>
              <a:t> helices linked by a loop of variable length </a:t>
            </a:r>
          </a:p>
          <a:p>
            <a:pPr lvl="1"/>
            <a:endParaRPr lang="en-US" dirty="0" smtClean="0"/>
          </a:p>
        </p:txBody>
      </p:sp>
      <p:pic>
        <p:nvPicPr>
          <p:cNvPr id="8194" name="Picture 2"/>
          <p:cNvPicPr>
            <a:picLocks noChangeAspect="1" noChangeArrowheads="1"/>
          </p:cNvPicPr>
          <p:nvPr/>
        </p:nvPicPr>
        <p:blipFill>
          <a:blip r:embed="rId2" cstate="print"/>
          <a:srcRect/>
          <a:stretch>
            <a:fillRect/>
          </a:stretch>
        </p:blipFill>
        <p:spPr bwMode="auto">
          <a:xfrm>
            <a:off x="3200400" y="3457575"/>
            <a:ext cx="2428875"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domains for </a:t>
            </a:r>
            <a:br>
              <a:rPr lang="en-US" dirty="0" smtClean="0"/>
            </a:br>
            <a:r>
              <a:rPr lang="en-US" dirty="0" smtClean="0"/>
              <a:t>protein-protein interaction</a:t>
            </a:r>
            <a:endParaRPr lang="en-US" dirty="0"/>
          </a:p>
        </p:txBody>
      </p:sp>
      <p:sp>
        <p:nvSpPr>
          <p:cNvPr id="3" name="Content Placeholder 2"/>
          <p:cNvSpPr>
            <a:spLocks noGrp="1"/>
          </p:cNvSpPr>
          <p:nvPr>
            <p:ph idx="1"/>
          </p:nvPr>
        </p:nvSpPr>
        <p:spPr>
          <a:xfrm>
            <a:off x="457200" y="2209800"/>
            <a:ext cx="8229600" cy="2971800"/>
          </a:xfrm>
        </p:spPr>
        <p:txBody>
          <a:bodyPr/>
          <a:lstStyle/>
          <a:p>
            <a:r>
              <a:rPr lang="en-US" dirty="0" smtClean="0"/>
              <a:t>At least three types of additional domains characterized primarily in </a:t>
            </a:r>
            <a:r>
              <a:rPr lang="en-US" dirty="0" err="1" smtClean="0"/>
              <a:t>euk</a:t>
            </a:r>
            <a:endParaRPr lang="en-US" dirty="0" smtClean="0"/>
          </a:p>
          <a:p>
            <a:pPr lvl="1"/>
            <a:r>
              <a:rPr lang="en-US" dirty="0" smtClean="0"/>
              <a:t>Glutamine-rich</a:t>
            </a:r>
          </a:p>
          <a:p>
            <a:pPr lvl="1"/>
            <a:r>
              <a:rPr lang="en-US" dirty="0" err="1" smtClean="0"/>
              <a:t>Proline</a:t>
            </a:r>
            <a:r>
              <a:rPr lang="en-US" dirty="0" smtClean="0"/>
              <a:t>-rich</a:t>
            </a:r>
          </a:p>
          <a:p>
            <a:pPr lvl="1"/>
            <a:r>
              <a:rPr lang="en-US" dirty="0" smtClean="0"/>
              <a:t>Acidic domains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2514600"/>
          </a:xfrm>
        </p:spPr>
        <p:txBody>
          <a:bodyPr/>
          <a:lstStyle/>
          <a:p>
            <a:r>
              <a:rPr lang="en-US" dirty="0" smtClean="0"/>
              <a:t>Gal4p—contains a zinc finger-like structure in its DNA-binding domain</a:t>
            </a:r>
          </a:p>
          <a:p>
            <a:pPr lvl="1"/>
            <a:r>
              <a:rPr lang="en-US" dirty="0" smtClean="0"/>
              <a:t>Binds to UAS– a </a:t>
            </a:r>
            <a:r>
              <a:rPr lang="en-US" dirty="0" err="1" smtClean="0"/>
              <a:t>palindromic</a:t>
            </a:r>
            <a:r>
              <a:rPr lang="en-US" dirty="0" smtClean="0"/>
              <a:t> sequence ~ 17 </a:t>
            </a:r>
            <a:r>
              <a:rPr lang="en-US" dirty="0" err="1" smtClean="0"/>
              <a:t>bp</a:t>
            </a:r>
            <a:endParaRPr lang="en-US" dirty="0" smtClean="0"/>
          </a:p>
          <a:p>
            <a:pPr lvl="1"/>
            <a:r>
              <a:rPr lang="en-US" dirty="0" smtClean="0"/>
              <a:t>Having acidic activation domain</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676400" y="2819400"/>
            <a:ext cx="5486400"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SP1 – a </a:t>
            </a:r>
            <a:r>
              <a:rPr lang="en-US" dirty="0" err="1" smtClean="0"/>
              <a:t>trancription</a:t>
            </a:r>
            <a:r>
              <a:rPr lang="en-US" dirty="0" smtClean="0"/>
              <a:t> activator for a large No. of genes in higher </a:t>
            </a:r>
            <a:r>
              <a:rPr lang="en-US" dirty="0" err="1" smtClean="0"/>
              <a:t>euk</a:t>
            </a:r>
            <a:endParaRPr lang="en-US" dirty="0" smtClean="0"/>
          </a:p>
          <a:p>
            <a:pPr lvl="1"/>
            <a:r>
              <a:rPr lang="en-US" dirty="0" smtClean="0"/>
              <a:t>DNA binding site – GC box (consensus GGGCGG) near TATA box</a:t>
            </a:r>
          </a:p>
          <a:p>
            <a:pPr lvl="1"/>
            <a:r>
              <a:rPr lang="en-US" dirty="0" smtClean="0"/>
              <a:t>Its DNA binding domain contains 3 zinc fingers</a:t>
            </a:r>
          </a:p>
          <a:p>
            <a:pPr lvl="1"/>
            <a:r>
              <a:rPr lang="en-US" dirty="0" smtClean="0"/>
              <a:t>Two other domains – function in activation– 25% of their residues are </a:t>
            </a:r>
            <a:r>
              <a:rPr lang="en-US" dirty="0" err="1" smtClean="0"/>
              <a:t>Gln</a:t>
            </a:r>
            <a:r>
              <a:rPr lang="en-US" dirty="0" smtClean="0"/>
              <a:t>---- thus Glutamine Rich Domains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CTF1 (CCAAT-binding transcription factor 1) – belongs to a family of transcription activators</a:t>
            </a:r>
          </a:p>
          <a:p>
            <a:pPr lvl="1"/>
            <a:r>
              <a:rPr lang="en-US" dirty="0" smtClean="0"/>
              <a:t>Bind a sequence CCAAT site (consensus TGGN</a:t>
            </a:r>
            <a:r>
              <a:rPr lang="en-US" baseline="-25000" dirty="0" smtClean="0"/>
              <a:t>6</a:t>
            </a:r>
            <a:r>
              <a:rPr lang="en-US" dirty="0" smtClean="0"/>
              <a:t>GCCAA)</a:t>
            </a:r>
          </a:p>
          <a:p>
            <a:pPr lvl="1"/>
            <a:r>
              <a:rPr lang="en-US" dirty="0" smtClean="0"/>
              <a:t>DNA binding domain contains many basic </a:t>
            </a:r>
            <a:r>
              <a:rPr lang="en-US" dirty="0" err="1" smtClean="0"/>
              <a:t>aa</a:t>
            </a:r>
            <a:r>
              <a:rPr lang="en-US" dirty="0" smtClean="0"/>
              <a:t> residues</a:t>
            </a:r>
          </a:p>
          <a:p>
            <a:pPr lvl="1"/>
            <a:r>
              <a:rPr lang="en-US" dirty="0" smtClean="0"/>
              <a:t>A </a:t>
            </a:r>
            <a:r>
              <a:rPr lang="en-US" dirty="0" err="1" smtClean="0"/>
              <a:t>proline</a:t>
            </a:r>
            <a:r>
              <a:rPr lang="en-US" dirty="0" smtClean="0"/>
              <a:t>-rich activation domain – Pro more than 20% of the amino acid residues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figure 28-04a"/>
          <p:cNvPicPr>
            <a:picLocks noChangeAspect="1" noChangeArrowheads="1"/>
          </p:cNvPicPr>
          <p:nvPr/>
        </p:nvPicPr>
        <p:blipFill>
          <a:blip r:embed="rId3" cstate="print"/>
          <a:srcRect/>
          <a:stretch>
            <a:fillRect/>
          </a:stretch>
        </p:blipFill>
        <p:spPr bwMode="auto">
          <a:xfrm>
            <a:off x="1104900" y="165100"/>
            <a:ext cx="692943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Inter- and intracellular signals</a:t>
            </a:r>
            <a:endParaRPr lang="en-US" dirty="0"/>
          </a:p>
        </p:txBody>
      </p:sp>
      <p:sp>
        <p:nvSpPr>
          <p:cNvPr id="3" name="Content Placeholder 2"/>
          <p:cNvSpPr>
            <a:spLocks noGrp="1"/>
          </p:cNvSpPr>
          <p:nvPr>
            <p:ph idx="1"/>
          </p:nvPr>
        </p:nvSpPr>
        <p:spPr>
          <a:xfrm>
            <a:off x="457200" y="1219200"/>
            <a:ext cx="8229600" cy="3048000"/>
          </a:xfrm>
        </p:spPr>
        <p:txBody>
          <a:bodyPr>
            <a:normAutofit/>
          </a:bodyPr>
          <a:lstStyle/>
          <a:p>
            <a:pPr algn="just"/>
            <a:r>
              <a:rPr lang="en-US" sz="2800" dirty="0" smtClean="0"/>
              <a:t>Steroid, retinoid and thyroid hormones—cross plasma membrane by simple diffusion– reach nucleus– bind to specific receptor protein– hormone-receptor complex binds to specific DNA sequence– hormone response elements (HREs)</a:t>
            </a:r>
          </a:p>
        </p:txBody>
      </p:sp>
      <p:pic>
        <p:nvPicPr>
          <p:cNvPr id="13314" name="Picture 2"/>
          <p:cNvPicPr>
            <a:picLocks noChangeAspect="1" noChangeArrowheads="1"/>
          </p:cNvPicPr>
          <p:nvPr/>
        </p:nvPicPr>
        <p:blipFill>
          <a:blip r:embed="rId2" cstate="print"/>
          <a:srcRect/>
          <a:stretch>
            <a:fillRect/>
          </a:stretch>
        </p:blipFill>
        <p:spPr bwMode="auto">
          <a:xfrm>
            <a:off x="1905000" y="3505200"/>
            <a:ext cx="5791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table 28-04"/>
          <p:cNvPicPr>
            <a:picLocks noChangeAspect="1" noChangeArrowheads="1"/>
          </p:cNvPicPr>
          <p:nvPr/>
        </p:nvPicPr>
        <p:blipFill>
          <a:blip r:embed="rId3" cstate="print"/>
          <a:srcRect/>
          <a:stretch>
            <a:fillRect/>
          </a:stretch>
        </p:blipFill>
        <p:spPr bwMode="auto">
          <a:xfrm>
            <a:off x="787400" y="165100"/>
            <a:ext cx="7586663"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914400" y="452438"/>
            <a:ext cx="7467599" cy="6024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figure 28-34"/>
          <p:cNvPicPr>
            <a:picLocks noChangeAspect="1" noChangeArrowheads="1"/>
          </p:cNvPicPr>
          <p:nvPr/>
        </p:nvPicPr>
        <p:blipFill>
          <a:blip r:embed="rId3" cstate="print"/>
          <a:srcRect/>
          <a:stretch>
            <a:fillRect/>
          </a:stretch>
        </p:blipFill>
        <p:spPr bwMode="auto">
          <a:xfrm>
            <a:off x="304800" y="1628775"/>
            <a:ext cx="8531225" cy="5229225"/>
          </a:xfrm>
          <a:prstGeom prst="rect">
            <a:avLst/>
          </a:prstGeom>
          <a:noFill/>
          <a:ln w="9525">
            <a:noFill/>
            <a:miter lim="800000"/>
            <a:headEnd/>
            <a:tailEnd/>
          </a:ln>
          <a:effectLst/>
        </p:spPr>
      </p:pic>
      <p:sp>
        <p:nvSpPr>
          <p:cNvPr id="3" name="Rectangle 2"/>
          <p:cNvSpPr/>
          <p:nvPr/>
        </p:nvSpPr>
        <p:spPr>
          <a:xfrm>
            <a:off x="685800" y="304800"/>
            <a:ext cx="7924800" cy="830997"/>
          </a:xfrm>
          <a:prstGeom prst="rect">
            <a:avLst/>
          </a:prstGeom>
        </p:spPr>
        <p:txBody>
          <a:bodyPr wrap="square">
            <a:spAutoFit/>
          </a:bodyPr>
          <a:lstStyle/>
          <a:p>
            <a:pPr marL="342900" lvl="1" indent="-342900">
              <a:buFont typeface="Arial" pitchFamily="34" charset="0"/>
              <a:buChar char="•"/>
            </a:pPr>
            <a:r>
              <a:rPr lang="en-US" sz="2400" b="1" dirty="0" smtClean="0"/>
              <a:t>The hormone receptors have a highly conserved DNA binding domain with two zinc fingers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76800"/>
            <a:ext cx="8229600" cy="1143000"/>
          </a:xfrm>
        </p:spPr>
        <p:txBody>
          <a:bodyPr>
            <a:normAutofit fontScale="90000"/>
          </a:bodyPr>
          <a:lstStyle/>
          <a:p>
            <a:pPr algn="just"/>
            <a:r>
              <a:rPr lang="en-US" sz="2800" dirty="0" smtClean="0"/>
              <a:t>An unusual </a:t>
            </a:r>
            <a:r>
              <a:rPr lang="en-US" sz="2800" dirty="0" err="1" smtClean="0"/>
              <a:t>coactivator</a:t>
            </a:r>
            <a:r>
              <a:rPr lang="en-US" sz="2800" dirty="0" smtClean="0"/>
              <a:t>: Steroid receptor RNA activator (SRA)</a:t>
            </a:r>
            <a:br>
              <a:rPr lang="en-US" sz="2800" dirty="0" smtClean="0"/>
            </a:br>
            <a:r>
              <a:rPr lang="en-US" sz="2800" dirty="0" smtClean="0"/>
              <a:t/>
            </a:r>
            <a:br>
              <a:rPr lang="en-US" sz="2800" dirty="0" smtClean="0"/>
            </a:br>
            <a:r>
              <a:rPr lang="en-US" sz="2800" dirty="0" smtClean="0"/>
              <a:t>a ~700 nucleotide RNA  acts as a part of </a:t>
            </a:r>
            <a:r>
              <a:rPr lang="en-US" sz="2800" dirty="0" err="1" smtClean="0"/>
              <a:t>ribonucleoprotein</a:t>
            </a:r>
            <a:endParaRPr lang="en-US" sz="2800" dirty="0"/>
          </a:p>
        </p:txBody>
      </p:sp>
      <p:sp>
        <p:nvSpPr>
          <p:cNvPr id="3" name="Content Placeholder 2"/>
          <p:cNvSpPr>
            <a:spLocks noGrp="1"/>
          </p:cNvSpPr>
          <p:nvPr>
            <p:ph idx="1"/>
          </p:nvPr>
        </p:nvSpPr>
        <p:spPr>
          <a:xfrm>
            <a:off x="457200" y="457200"/>
            <a:ext cx="8229600" cy="4525963"/>
          </a:xfrm>
        </p:spPr>
        <p:txBody>
          <a:bodyPr/>
          <a:lstStyle/>
          <a:p>
            <a:r>
              <a:rPr lang="en-US" dirty="0" err="1" smtClean="0"/>
              <a:t>Ligand</a:t>
            </a:r>
            <a:r>
              <a:rPr lang="en-US" dirty="0" smtClean="0"/>
              <a:t> binding region of the receptor protein</a:t>
            </a:r>
          </a:p>
          <a:p>
            <a:pPr lvl="1"/>
            <a:r>
              <a:rPr lang="en-US" dirty="0" smtClean="0"/>
              <a:t>At </a:t>
            </a:r>
            <a:r>
              <a:rPr lang="en-US" dirty="0" err="1" smtClean="0"/>
              <a:t>carboxy</a:t>
            </a:r>
            <a:r>
              <a:rPr lang="en-US" dirty="0" smtClean="0"/>
              <a:t> terminus</a:t>
            </a:r>
          </a:p>
          <a:p>
            <a:pPr lvl="1"/>
            <a:r>
              <a:rPr lang="en-US" dirty="0" smtClean="0"/>
              <a:t>Quite specific to a particular receptor</a:t>
            </a:r>
          </a:p>
          <a:p>
            <a:pPr lvl="2"/>
            <a:r>
              <a:rPr lang="en-US" dirty="0" err="1" smtClean="0"/>
              <a:t>Glucocorticoid</a:t>
            </a:r>
            <a:r>
              <a:rPr lang="en-US" dirty="0" smtClean="0"/>
              <a:t> receptor only 30% similar to estrogen receptor and 17% to thyroid hormone receptor</a:t>
            </a:r>
          </a:p>
          <a:p>
            <a:pPr lvl="1"/>
            <a:r>
              <a:rPr lang="en-US" dirty="0" smtClean="0"/>
              <a:t>Size of the </a:t>
            </a:r>
            <a:r>
              <a:rPr lang="en-US" dirty="0" err="1" smtClean="0"/>
              <a:t>ligand</a:t>
            </a:r>
            <a:r>
              <a:rPr lang="en-US" dirty="0" smtClean="0"/>
              <a:t>-binding region varies</a:t>
            </a:r>
          </a:p>
          <a:p>
            <a:pPr lvl="2"/>
            <a:r>
              <a:rPr lang="en-US" dirty="0" smtClean="0"/>
              <a:t>25 </a:t>
            </a:r>
            <a:r>
              <a:rPr lang="en-US" dirty="0" err="1" smtClean="0"/>
              <a:t>aa</a:t>
            </a:r>
            <a:r>
              <a:rPr lang="en-US" dirty="0" smtClean="0"/>
              <a:t> residues in </a:t>
            </a:r>
            <a:r>
              <a:rPr lang="en-US" dirty="0" err="1" smtClean="0"/>
              <a:t>VitD</a:t>
            </a:r>
            <a:r>
              <a:rPr lang="en-US" dirty="0" smtClean="0"/>
              <a:t> receptor; 603 </a:t>
            </a:r>
            <a:r>
              <a:rPr lang="en-US" dirty="0" err="1" smtClean="0"/>
              <a:t>aa</a:t>
            </a:r>
            <a:r>
              <a:rPr lang="en-US" dirty="0" smtClean="0"/>
              <a:t> residues in </a:t>
            </a:r>
            <a:r>
              <a:rPr lang="en-US" dirty="0" err="1" smtClean="0"/>
              <a:t>mineralocorticoid</a:t>
            </a:r>
            <a:r>
              <a:rPr lang="en-US" dirty="0" smtClean="0"/>
              <a:t> receptors</a:t>
            </a:r>
          </a:p>
          <a:p>
            <a:pPr lvl="2">
              <a:buNone/>
            </a:pPr>
            <a:endParaRPr lang="en-US"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295400" y="0"/>
            <a:ext cx="6954157" cy="8382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1066800" y="1143001"/>
            <a:ext cx="6858000" cy="577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ChREBP</a:t>
            </a:r>
            <a:r>
              <a:rPr lang="en-US" sz="3200" dirty="0" smtClean="0"/>
              <a:t> (carbohydrate response element binding protein)</a:t>
            </a:r>
            <a:endParaRPr lang="en-US" sz="3200" dirty="0"/>
          </a:p>
        </p:txBody>
      </p:sp>
      <p:sp>
        <p:nvSpPr>
          <p:cNvPr id="3" name="Content Placeholder 2"/>
          <p:cNvSpPr>
            <a:spLocks noGrp="1"/>
          </p:cNvSpPr>
          <p:nvPr>
            <p:ph idx="1"/>
          </p:nvPr>
        </p:nvSpPr>
        <p:spPr/>
        <p:txBody>
          <a:bodyPr/>
          <a:lstStyle/>
          <a:p>
            <a:endParaRPr lang="en-US"/>
          </a:p>
        </p:txBody>
      </p:sp>
      <p:pic>
        <p:nvPicPr>
          <p:cNvPr id="15363" name="Picture 3"/>
          <p:cNvPicPr>
            <a:picLocks noChangeAspect="1" noChangeArrowheads="1"/>
          </p:cNvPicPr>
          <p:nvPr/>
        </p:nvPicPr>
        <p:blipFill>
          <a:blip r:embed="rId2" cstate="print"/>
          <a:srcRect/>
          <a:stretch>
            <a:fillRect/>
          </a:stretch>
        </p:blipFill>
        <p:spPr bwMode="auto">
          <a:xfrm>
            <a:off x="381000" y="1066800"/>
            <a:ext cx="4038600" cy="5486400"/>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a:stretch>
            <a:fillRect/>
          </a:stretch>
        </p:blipFill>
        <p:spPr bwMode="auto">
          <a:xfrm>
            <a:off x="4572000" y="2057400"/>
            <a:ext cx="42672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609600" y="1143000"/>
            <a:ext cx="3124200" cy="4371975"/>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962400" y="2743200"/>
            <a:ext cx="48768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dirty="0" smtClean="0"/>
              <a:t>PEP </a:t>
            </a:r>
            <a:r>
              <a:rPr lang="en-US" sz="2800" dirty="0" err="1" smtClean="0"/>
              <a:t>carboxykinase</a:t>
            </a:r>
            <a:r>
              <a:rPr lang="en-US" sz="2800" dirty="0" smtClean="0"/>
              <a:t> promoter region</a:t>
            </a:r>
            <a:endParaRPr lang="en-US" sz="2800"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914400" y="685800"/>
            <a:ext cx="7648575" cy="2895600"/>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685800" y="3429000"/>
            <a:ext cx="3457575" cy="3124200"/>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5257800" y="4038600"/>
            <a:ext cx="30480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sz="2800">
                <a:solidFill>
                  <a:srgbClr val="A50021"/>
                </a:solidFill>
                <a:latin typeface="Arial Black" pitchFamily="34" charset="0"/>
              </a:rPr>
              <a:t>Ethylene signaling in </a:t>
            </a:r>
            <a:r>
              <a:rPr lang="en-US" sz="2800" i="1">
                <a:solidFill>
                  <a:srgbClr val="A50021"/>
                </a:solidFill>
                <a:latin typeface="Arial Black" pitchFamily="34" charset="0"/>
              </a:rPr>
              <a:t>Arabidopsis</a:t>
            </a:r>
          </a:p>
        </p:txBody>
      </p:sp>
      <p:pic>
        <p:nvPicPr>
          <p:cNvPr id="137219" name="Picture 3"/>
          <p:cNvPicPr>
            <a:picLocks noGrp="1" noChangeAspect="1" noChangeArrowheads="1"/>
          </p:cNvPicPr>
          <p:nvPr>
            <p:ph type="body" idx="1"/>
          </p:nvPr>
        </p:nvPicPr>
        <p:blipFill>
          <a:blip r:embed="rId2" cstate="print"/>
          <a:srcRect/>
          <a:stretch>
            <a:fillRect/>
          </a:stretch>
        </p:blipFill>
        <p:spPr>
          <a:xfrm>
            <a:off x="914400" y="1600200"/>
            <a:ext cx="7086600"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gure 28-04b"/>
          <p:cNvPicPr>
            <a:picLocks noChangeAspect="1" noChangeArrowheads="1"/>
          </p:cNvPicPr>
          <p:nvPr/>
        </p:nvPicPr>
        <p:blipFill>
          <a:blip r:embed="rId3" cstate="print"/>
          <a:srcRect/>
          <a:stretch>
            <a:fillRect/>
          </a:stretch>
        </p:blipFill>
        <p:spPr bwMode="auto">
          <a:xfrm>
            <a:off x="304800" y="266700"/>
            <a:ext cx="8531225" cy="6319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z="2800">
                <a:solidFill>
                  <a:srgbClr val="A50021"/>
                </a:solidFill>
                <a:latin typeface="Arial Black" pitchFamily="34" charset="0"/>
              </a:rPr>
              <a:t>The JAK-STAT transduction mechanism for the erythropoietin receptor</a:t>
            </a:r>
          </a:p>
        </p:txBody>
      </p:sp>
      <p:pic>
        <p:nvPicPr>
          <p:cNvPr id="126979" name="Picture 3"/>
          <p:cNvPicPr>
            <a:picLocks noGrp="1" noChangeAspect="1" noChangeArrowheads="1"/>
          </p:cNvPicPr>
          <p:nvPr>
            <p:ph type="body" idx="1"/>
          </p:nvPr>
        </p:nvPicPr>
        <p:blipFill>
          <a:blip r:embed="rId2" cstate="print"/>
          <a:srcRect/>
          <a:stretch>
            <a:fillRect/>
          </a:stretch>
        </p:blipFill>
        <p:spPr>
          <a:xfrm>
            <a:off x="1066800" y="1600200"/>
            <a:ext cx="7391400" cy="452596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t>
            </a:r>
            <a:r>
              <a:rPr lang="en-US" sz="3600" dirty="0" smtClean="0"/>
              <a:t>ranscription factors with significant roles in plant stress tolerance</a:t>
            </a: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676398" y="1219201"/>
          <a:ext cx="6400800" cy="5334000"/>
        </p:xfrm>
        <a:graphic>
          <a:graphicData uri="http://schemas.openxmlformats.org/drawingml/2006/table">
            <a:tbl>
              <a:tblPr/>
              <a:tblGrid>
                <a:gridCol w="1600200"/>
                <a:gridCol w="1600200"/>
                <a:gridCol w="1600200"/>
                <a:gridCol w="1600200"/>
              </a:tblGrid>
              <a:tr h="143533">
                <a:tc>
                  <a:txBody>
                    <a:bodyPr/>
                    <a:lstStyle/>
                    <a:p>
                      <a:pPr marL="0" marR="0" algn="ctr">
                        <a:lnSpc>
                          <a:spcPct val="115000"/>
                        </a:lnSpc>
                        <a:spcBef>
                          <a:spcPts val="0"/>
                        </a:spcBef>
                        <a:spcAft>
                          <a:spcPts val="0"/>
                        </a:spcAft>
                      </a:pPr>
                      <a:r>
                        <a:rPr lang="en-US" sz="700" dirty="0">
                          <a:latin typeface="Times"/>
                          <a:ea typeface="宋体"/>
                          <a:cs typeface="Times New Roman"/>
                        </a:rPr>
                        <a:t>Transcription factor</a:t>
                      </a:r>
                      <a:endParaRPr lang="en-US" sz="600" dirty="0">
                        <a:latin typeface="Calibri"/>
                        <a:ea typeface="宋体"/>
                        <a:cs typeface="Times New Roman"/>
                      </a:endParaRPr>
                    </a:p>
                  </a:txBody>
                  <a:tcPr marL="38924" marR="38924" marT="0" marB="0">
                    <a:lnL>
                      <a:noFill/>
                    </a:lnL>
                    <a:lnR>
                      <a:noFill/>
                    </a:lnR>
                    <a:lnT>
                      <a:noFill/>
                    </a:lnT>
                    <a:lnB>
                      <a:noFill/>
                    </a:lnB>
                  </a:tcPr>
                </a:tc>
                <a:tc>
                  <a:txBody>
                    <a:bodyPr/>
                    <a:lstStyle/>
                    <a:p>
                      <a:pPr marL="0" marR="0" algn="ctr">
                        <a:lnSpc>
                          <a:spcPct val="115000"/>
                        </a:lnSpc>
                        <a:spcBef>
                          <a:spcPts val="0"/>
                        </a:spcBef>
                        <a:spcAft>
                          <a:spcPts val="0"/>
                        </a:spcAft>
                      </a:pPr>
                      <a:r>
                        <a:rPr lang="en-US" sz="700">
                          <a:latin typeface="Times"/>
                          <a:ea typeface="宋体"/>
                          <a:cs typeface="Times New Roman"/>
                        </a:rPr>
                        <a:t>Source</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gn="ctr">
                        <a:lnSpc>
                          <a:spcPct val="115000"/>
                        </a:lnSpc>
                        <a:spcBef>
                          <a:spcPts val="0"/>
                        </a:spcBef>
                        <a:spcAft>
                          <a:spcPts val="0"/>
                        </a:spcAft>
                      </a:pPr>
                      <a:r>
                        <a:rPr lang="en-US" sz="700">
                          <a:latin typeface="Times"/>
                          <a:ea typeface="宋体"/>
                          <a:cs typeface="Times New Roman"/>
                        </a:rPr>
                        <a:t>Stress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gn="ctr">
                        <a:lnSpc>
                          <a:spcPct val="115000"/>
                        </a:lnSpc>
                        <a:spcBef>
                          <a:spcPts val="0"/>
                        </a:spcBef>
                        <a:spcAft>
                          <a:spcPts val="0"/>
                        </a:spcAft>
                      </a:pPr>
                      <a:r>
                        <a:rPr lang="en-US" sz="700">
                          <a:latin typeface="Times"/>
                          <a:ea typeface="宋体"/>
                          <a:cs typeface="Times New Roman"/>
                        </a:rPr>
                        <a:t>Reference</a:t>
                      </a:r>
                      <a:endParaRPr lang="en-US" sz="600">
                        <a:latin typeface="Calibri"/>
                        <a:ea typeface="宋体"/>
                        <a:cs typeface="Times New Roman"/>
                      </a:endParaRPr>
                    </a:p>
                  </a:txBody>
                  <a:tcPr marL="38924" marR="38924" marT="0" marB="0">
                    <a:lnL>
                      <a:noFill/>
                    </a:lnL>
                    <a:lnR>
                      <a:noFill/>
                    </a:lnR>
                    <a:lnT>
                      <a:noFill/>
                    </a:lnT>
                    <a:lnB>
                      <a:noFill/>
                    </a:lnB>
                  </a:tcPr>
                </a:tc>
              </a:tr>
              <a:tr h="143533">
                <a:tc>
                  <a:txBody>
                    <a:bodyPr/>
                    <a:lstStyle/>
                    <a:p>
                      <a:pPr marL="0" marR="0">
                        <a:lnSpc>
                          <a:spcPct val="115000"/>
                        </a:lnSpc>
                        <a:spcBef>
                          <a:spcPts val="0"/>
                        </a:spcBef>
                        <a:spcAft>
                          <a:spcPts val="0"/>
                        </a:spcAft>
                      </a:pPr>
                      <a:r>
                        <a:rPr lang="en-US" sz="700">
                          <a:latin typeface="Times"/>
                          <a:ea typeface="宋体"/>
                          <a:cs typeface="Times New Roman"/>
                        </a:rPr>
                        <a:t>TaSnRK2.4</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Wheat to 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Drought/salt/freezing</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600">
                          <a:latin typeface="Calibri"/>
                          <a:ea typeface="宋体"/>
                          <a:cs typeface="Times New Roman"/>
                        </a:rPr>
                        <a:t>(Mao et al., 2010)</a:t>
                      </a:r>
                    </a:p>
                  </a:txBody>
                  <a:tcPr marL="38924" marR="38924" marT="0" marB="0">
                    <a:lnL>
                      <a:noFill/>
                    </a:lnL>
                    <a:lnR>
                      <a:noFill/>
                    </a:lnR>
                    <a:lnT>
                      <a:noFill/>
                    </a:lnT>
                    <a:lnB>
                      <a:noFill/>
                    </a:lnB>
                  </a:tcPr>
                </a:tc>
              </a:tr>
              <a:tr h="267670">
                <a:tc>
                  <a:txBody>
                    <a:bodyPr/>
                    <a:lstStyle/>
                    <a:p>
                      <a:pPr marL="0" marR="0">
                        <a:lnSpc>
                          <a:spcPct val="115000"/>
                        </a:lnSpc>
                        <a:spcBef>
                          <a:spcPts val="0"/>
                        </a:spcBef>
                        <a:spcAft>
                          <a:spcPts val="0"/>
                        </a:spcAft>
                      </a:pPr>
                      <a:r>
                        <a:rPr lang="en-US" sz="700">
                          <a:latin typeface="Times"/>
                          <a:ea typeface="宋体"/>
                          <a:cs typeface="Times New Roman"/>
                        </a:rPr>
                        <a:t>ANAC092</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283210" marR="0">
                        <a:lnSpc>
                          <a:spcPct val="115000"/>
                        </a:lnSpc>
                        <a:spcBef>
                          <a:spcPts val="0"/>
                        </a:spcBef>
                        <a:spcAft>
                          <a:spcPts val="0"/>
                        </a:spcAft>
                      </a:pP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600">
                          <a:latin typeface="Calibri"/>
                          <a:ea typeface="宋体"/>
                          <a:cs typeface="Times New Roman"/>
                        </a:rPr>
                        <a:t>(Balazadeh et al., 2010)</a:t>
                      </a:r>
                    </a:p>
                  </a:txBody>
                  <a:tcPr marL="38924" marR="38924" marT="0" marB="0">
                    <a:lnL>
                      <a:noFill/>
                    </a:lnL>
                    <a:lnR>
                      <a:noFill/>
                    </a:lnR>
                    <a:lnT>
                      <a:noFill/>
                    </a:lnT>
                    <a:lnB>
                      <a:noFill/>
                    </a:lnB>
                  </a:tcPr>
                </a:tc>
              </a:tr>
              <a:tr h="143533">
                <a:tc>
                  <a:txBody>
                    <a:bodyPr/>
                    <a:lstStyle/>
                    <a:p>
                      <a:pPr marL="0" marR="0">
                        <a:lnSpc>
                          <a:spcPct val="115000"/>
                        </a:lnSpc>
                        <a:spcBef>
                          <a:spcPts val="0"/>
                        </a:spcBef>
                        <a:spcAft>
                          <a:spcPts val="0"/>
                        </a:spcAft>
                      </a:pPr>
                      <a:r>
                        <a:rPr lang="en-US" sz="700">
                          <a:latin typeface="Times"/>
                          <a:ea typeface="宋体"/>
                          <a:cs typeface="Times New Roman"/>
                        </a:rPr>
                        <a:t>CaRAV1</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Pepper </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Salt/osmotic</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600">
                          <a:latin typeface="Calibri"/>
                          <a:ea typeface="宋体"/>
                          <a:cs typeface="Times New Roman"/>
                        </a:rPr>
                        <a:t>(Lee et al., 2010)</a:t>
                      </a:r>
                    </a:p>
                  </a:txBody>
                  <a:tcPr marL="38924" marR="38924" marT="0" marB="0">
                    <a:lnL>
                      <a:noFill/>
                    </a:lnL>
                    <a:lnR>
                      <a:noFill/>
                    </a:lnR>
                    <a:lnT>
                      <a:noFill/>
                    </a:lnT>
                    <a:lnB>
                      <a:noFill/>
                    </a:lnB>
                  </a:tcPr>
                </a:tc>
              </a:tr>
              <a:tr h="279307">
                <a:tc>
                  <a:txBody>
                    <a:bodyPr/>
                    <a:lstStyle/>
                    <a:p>
                      <a:pPr marL="0" marR="0">
                        <a:lnSpc>
                          <a:spcPct val="115000"/>
                        </a:lnSpc>
                        <a:spcBef>
                          <a:spcPts val="0"/>
                        </a:spcBef>
                        <a:spcAft>
                          <a:spcPts val="0"/>
                        </a:spcAft>
                      </a:pPr>
                      <a:r>
                        <a:rPr lang="en-US" sz="700">
                          <a:latin typeface="Times"/>
                          <a:ea typeface="宋体"/>
                          <a:cs typeface="Times New Roman"/>
                        </a:rPr>
                        <a:t>GmDREB1</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Soybean to transgenic alfalfa </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600">
                          <a:latin typeface="Calibri"/>
                          <a:ea typeface="宋体"/>
                          <a:cs typeface="Times New Roman"/>
                        </a:rPr>
                        <a:t>(Jin et al., 2010)</a:t>
                      </a:r>
                    </a:p>
                  </a:txBody>
                  <a:tcPr marL="38924" marR="38924" marT="0" marB="0">
                    <a:lnL>
                      <a:noFill/>
                    </a:lnL>
                    <a:lnR>
                      <a:noFill/>
                    </a:lnR>
                    <a:lnT>
                      <a:noFill/>
                    </a:lnT>
                    <a:lnB>
                      <a:noFill/>
                    </a:lnB>
                  </a:tcPr>
                </a:tc>
              </a:tr>
              <a:tr h="558615">
                <a:tc>
                  <a:txBody>
                    <a:bodyPr/>
                    <a:lstStyle/>
                    <a:p>
                      <a:pPr marL="0" marR="0">
                        <a:lnSpc>
                          <a:spcPct val="115000"/>
                        </a:lnSpc>
                        <a:spcBef>
                          <a:spcPts val="0"/>
                        </a:spcBef>
                        <a:spcAft>
                          <a:spcPts val="0"/>
                        </a:spcAft>
                      </a:pPr>
                      <a:r>
                        <a:rPr lang="en-US" sz="700">
                          <a:latin typeface="Times"/>
                          <a:ea typeface="宋体"/>
                          <a:cs typeface="Times New Roman"/>
                        </a:rPr>
                        <a:t>Trihelix transcription factors</a:t>
                      </a: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GmGT-2A and GmGT-2B</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Soybean to transgenic 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Salt/freezing/drought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(Xie et al., 2009)</a:t>
                      </a:r>
                      <a:endParaRPr lang="en-US" sz="600">
                        <a:latin typeface="Calibri"/>
                        <a:ea typeface="宋体"/>
                        <a:cs typeface="Times New Roman"/>
                      </a:endParaRPr>
                    </a:p>
                  </a:txBody>
                  <a:tcPr marL="38924" marR="38924" marT="0" marB="0">
                    <a:lnL>
                      <a:noFill/>
                    </a:lnL>
                    <a:lnR>
                      <a:noFill/>
                    </a:lnR>
                    <a:lnT>
                      <a:noFill/>
                    </a:lnT>
                    <a:lnB>
                      <a:noFill/>
                    </a:lnB>
                  </a:tcPr>
                </a:tc>
              </a:tr>
              <a:tr h="143533">
                <a:tc>
                  <a:txBody>
                    <a:bodyPr/>
                    <a:lstStyle/>
                    <a:p>
                      <a:pPr marL="0" marR="0">
                        <a:lnSpc>
                          <a:spcPct val="115000"/>
                        </a:lnSpc>
                        <a:spcBef>
                          <a:spcPts val="0"/>
                        </a:spcBef>
                        <a:spcAft>
                          <a:spcPts val="0"/>
                        </a:spcAft>
                      </a:pPr>
                      <a:r>
                        <a:rPr lang="en-US" sz="700">
                          <a:latin typeface="Times"/>
                          <a:ea typeface="宋体"/>
                          <a:cs typeface="Times New Roman"/>
                        </a:rPr>
                        <a:t>R2R3 MYB</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Salt/drought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(Ding et al., 2009)</a:t>
                      </a:r>
                      <a:endParaRPr lang="en-US" sz="600">
                        <a:latin typeface="Calibri"/>
                        <a:ea typeface="宋体"/>
                        <a:cs typeface="Times New Roman"/>
                      </a:endParaRPr>
                    </a:p>
                  </a:txBody>
                  <a:tcPr marL="38924" marR="38924" marT="0" marB="0">
                    <a:lnL>
                      <a:noFill/>
                    </a:lnL>
                    <a:lnR>
                      <a:noFill/>
                    </a:lnR>
                    <a:lnT>
                      <a:noFill/>
                    </a:lnT>
                    <a:lnB>
                      <a:noFill/>
                    </a:lnB>
                  </a:tcPr>
                </a:tc>
              </a:tr>
              <a:tr h="418962">
                <a:tc>
                  <a:txBody>
                    <a:bodyPr/>
                    <a:lstStyle/>
                    <a:p>
                      <a:pPr marL="0" marR="0">
                        <a:lnSpc>
                          <a:spcPct val="115000"/>
                        </a:lnSpc>
                        <a:spcBef>
                          <a:spcPts val="0"/>
                        </a:spcBef>
                        <a:spcAft>
                          <a:spcPts val="0"/>
                        </a:spcAft>
                      </a:pPr>
                      <a:r>
                        <a:rPr lang="en-US" sz="700">
                          <a:latin typeface="Times"/>
                          <a:ea typeface="宋体"/>
                          <a:cs typeface="Times New Roman"/>
                        </a:rPr>
                        <a:t>NAC transcription factors NAM, ATAF, CUC</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dirty="0">
                          <a:latin typeface="Times"/>
                          <a:ea typeface="宋体"/>
                          <a:cs typeface="Times New Roman"/>
                        </a:rPr>
                        <a:t>Rice</a:t>
                      </a:r>
                      <a:endParaRPr lang="en-US" sz="600" dirty="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Salt/low temperature/drought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(Fang et al., 2008)</a:t>
                      </a:r>
                      <a:endParaRPr lang="en-US" sz="600">
                        <a:latin typeface="Calibri"/>
                        <a:ea typeface="宋体"/>
                        <a:cs typeface="Times New Roman"/>
                      </a:endParaRPr>
                    </a:p>
                  </a:txBody>
                  <a:tcPr marL="38924" marR="38924" marT="0" marB="0">
                    <a:lnL>
                      <a:noFill/>
                    </a:lnL>
                    <a:lnR>
                      <a:noFill/>
                    </a:lnR>
                    <a:lnT>
                      <a:noFill/>
                    </a:lnT>
                    <a:lnB>
                      <a:noFill/>
                    </a:lnB>
                  </a:tcPr>
                </a:tc>
              </a:tr>
              <a:tr h="418962">
                <a:tc>
                  <a:txBody>
                    <a:bodyPr/>
                    <a:lstStyle/>
                    <a:p>
                      <a:pPr marL="0" marR="0">
                        <a:lnSpc>
                          <a:spcPct val="115000"/>
                        </a:lnSpc>
                        <a:spcBef>
                          <a:spcPts val="0"/>
                        </a:spcBef>
                        <a:spcAft>
                          <a:spcPts val="0"/>
                        </a:spcAft>
                      </a:pPr>
                      <a:r>
                        <a:rPr lang="en-US" sz="700">
                          <a:latin typeface="Times"/>
                          <a:ea typeface="宋体"/>
                          <a:cs typeface="Times New Roman"/>
                        </a:rPr>
                        <a:t>Basic-leucine zipper (bZIP) factors GmbZIP132</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Soybean</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Salt/drought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(Liao et al., 2008)</a:t>
                      </a:r>
                      <a:endParaRPr lang="en-US" sz="600">
                        <a:latin typeface="Calibri"/>
                        <a:ea typeface="宋体"/>
                        <a:cs typeface="Times New Roman"/>
                      </a:endParaRPr>
                    </a:p>
                  </a:txBody>
                  <a:tcPr marL="38924" marR="38924" marT="0" marB="0">
                    <a:lnL>
                      <a:noFill/>
                    </a:lnL>
                    <a:lnR>
                      <a:noFill/>
                    </a:lnR>
                    <a:lnT>
                      <a:noFill/>
                    </a:lnT>
                    <a:lnB>
                      <a:noFill/>
                    </a:lnB>
                  </a:tcPr>
                </a:tc>
              </a:tr>
              <a:tr h="574133">
                <a:tc>
                  <a:txBody>
                    <a:bodyPr/>
                    <a:lstStyle/>
                    <a:p>
                      <a:pPr marL="0" marR="0">
                        <a:lnSpc>
                          <a:spcPct val="115000"/>
                        </a:lnSpc>
                        <a:spcBef>
                          <a:spcPts val="0"/>
                        </a:spcBef>
                        <a:spcAft>
                          <a:spcPts val="0"/>
                        </a:spcAft>
                      </a:pPr>
                      <a:r>
                        <a:rPr lang="en-US" sz="700">
                          <a:latin typeface="Times"/>
                          <a:ea typeface="宋体"/>
                          <a:cs typeface="Times New Roman"/>
                        </a:rPr>
                        <a:t>WRKY-type factors</a:t>
                      </a: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GmWRKY13</a:t>
                      </a: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GmWRKY21</a:t>
                      </a: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GmWRKY54</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Soybean to transgenic 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Salt/mannitol</a:t>
                      </a: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Cold</a:t>
                      </a:r>
                      <a:endParaRPr lang="en-US" sz="600">
                        <a:latin typeface="Calibri"/>
                        <a:ea typeface="宋体"/>
                        <a:cs typeface="Times New Roman"/>
                      </a:endParaRPr>
                    </a:p>
                    <a:p>
                      <a:pPr marL="0" marR="0">
                        <a:lnSpc>
                          <a:spcPct val="115000"/>
                        </a:lnSpc>
                        <a:spcBef>
                          <a:spcPts val="0"/>
                        </a:spcBef>
                        <a:spcAft>
                          <a:spcPts val="0"/>
                        </a:spcAft>
                      </a:pPr>
                      <a:r>
                        <a:rPr lang="en-US" sz="700">
                          <a:latin typeface="Times"/>
                          <a:ea typeface="宋体"/>
                          <a:cs typeface="Times New Roman"/>
                        </a:rPr>
                        <a:t>Salt/drought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(Zhou et al., 2008)</a:t>
                      </a:r>
                      <a:endParaRPr lang="en-US" sz="600">
                        <a:latin typeface="Calibri"/>
                        <a:ea typeface="宋体"/>
                        <a:cs typeface="Times New Roman"/>
                      </a:endParaRPr>
                    </a:p>
                  </a:txBody>
                  <a:tcPr marL="38924" marR="38924" marT="0" marB="0">
                    <a:lnL>
                      <a:noFill/>
                    </a:lnL>
                    <a:lnR>
                      <a:noFill/>
                    </a:lnR>
                    <a:lnT>
                      <a:noFill/>
                    </a:lnT>
                    <a:lnB>
                      <a:noFill/>
                    </a:lnB>
                  </a:tcPr>
                </a:tc>
              </a:tr>
              <a:tr h="279307">
                <a:tc>
                  <a:txBody>
                    <a:bodyPr/>
                    <a:lstStyle/>
                    <a:p>
                      <a:pPr marL="0" marR="0">
                        <a:lnSpc>
                          <a:spcPct val="115000"/>
                        </a:lnSpc>
                        <a:spcBef>
                          <a:spcPts val="0"/>
                        </a:spcBef>
                        <a:spcAft>
                          <a:spcPts val="0"/>
                        </a:spcAft>
                      </a:pPr>
                      <a:r>
                        <a:rPr lang="en-US" sz="700">
                          <a:latin typeface="Times"/>
                          <a:ea typeface="宋体"/>
                          <a:cs typeface="Times New Roman"/>
                        </a:rPr>
                        <a:t>SNAC2 (NAC type)</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Rice</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Salt/drought/cold/wounding/ABA</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(Hu et al., 2008)</a:t>
                      </a:r>
                      <a:endParaRPr lang="en-US" sz="600">
                        <a:latin typeface="Calibri"/>
                        <a:ea typeface="宋体"/>
                        <a:cs typeface="Times New Roman"/>
                      </a:endParaRPr>
                    </a:p>
                  </a:txBody>
                  <a:tcPr marL="38924" marR="38924" marT="0" marB="0">
                    <a:lnL>
                      <a:noFill/>
                    </a:lnL>
                    <a:lnR>
                      <a:noFill/>
                    </a:lnR>
                    <a:lnT>
                      <a:noFill/>
                    </a:lnT>
                    <a:lnB>
                      <a:noFill/>
                    </a:lnB>
                  </a:tcPr>
                </a:tc>
              </a:tr>
              <a:tr h="418962">
                <a:tc>
                  <a:txBody>
                    <a:bodyPr/>
                    <a:lstStyle/>
                    <a:p>
                      <a:pPr marL="0" marR="0">
                        <a:lnSpc>
                          <a:spcPct val="115000"/>
                        </a:lnSpc>
                        <a:spcBef>
                          <a:spcPts val="0"/>
                        </a:spcBef>
                        <a:spcAft>
                          <a:spcPts val="0"/>
                        </a:spcAft>
                      </a:pPr>
                      <a:r>
                        <a:rPr lang="en-US" sz="700">
                          <a:latin typeface="Times"/>
                          <a:ea typeface="宋体"/>
                          <a:cs typeface="Times New Roman"/>
                        </a:rPr>
                        <a:t>Homeodomain-leucine-zipper (HD-Zip</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i="1">
                          <a:latin typeface="Times"/>
                          <a:ea typeface="宋体"/>
                          <a:cs typeface="Times New Roman"/>
                        </a:rPr>
                        <a:t> </a:t>
                      </a:r>
                      <a:r>
                        <a:rPr lang="en-US" sz="700">
                          <a:latin typeface="Times"/>
                          <a:ea typeface="宋体"/>
                          <a:cs typeface="Times New Roman"/>
                        </a:rPr>
                        <a:t>Cotton</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(Ni et al., 2008)</a:t>
                      </a:r>
                      <a:endParaRPr lang="en-US" sz="600">
                        <a:latin typeface="Calibri"/>
                        <a:ea typeface="宋体"/>
                        <a:cs typeface="Times New Roman"/>
                      </a:endParaRPr>
                    </a:p>
                  </a:txBody>
                  <a:tcPr marL="38924" marR="38924" marT="0" marB="0">
                    <a:lnL>
                      <a:noFill/>
                    </a:lnL>
                    <a:lnR>
                      <a:noFill/>
                    </a:lnR>
                    <a:lnT>
                      <a:noFill/>
                    </a:lnT>
                    <a:lnB>
                      <a:noFill/>
                    </a:lnB>
                  </a:tcPr>
                </a:tc>
              </a:tr>
              <a:tr h="279307">
                <a:tc>
                  <a:txBody>
                    <a:bodyPr/>
                    <a:lstStyle/>
                    <a:p>
                      <a:pPr marL="0" marR="0">
                        <a:lnSpc>
                          <a:spcPct val="115000"/>
                        </a:lnSpc>
                        <a:spcBef>
                          <a:spcPts val="0"/>
                        </a:spcBef>
                        <a:spcAft>
                          <a:spcPts val="0"/>
                        </a:spcAft>
                      </a:pPr>
                      <a:r>
                        <a:rPr lang="en-US" sz="700">
                          <a:latin typeface="Times"/>
                          <a:ea typeface="宋体"/>
                          <a:cs typeface="Times New Roman"/>
                        </a:rPr>
                        <a:t>AtMYB44</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Arabidopsis </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salt/dehydration/low temperature</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(Jung et al., 2008)</a:t>
                      </a:r>
                      <a:endParaRPr lang="en-US" sz="600">
                        <a:latin typeface="Calibri"/>
                        <a:ea typeface="宋体"/>
                        <a:cs typeface="Times New Roman"/>
                      </a:endParaRPr>
                    </a:p>
                  </a:txBody>
                  <a:tcPr marL="38924" marR="38924" marT="0" marB="0">
                    <a:lnL>
                      <a:noFill/>
                    </a:lnL>
                    <a:lnR>
                      <a:noFill/>
                    </a:lnR>
                    <a:lnT>
                      <a:noFill/>
                    </a:lnT>
                    <a:lnB>
                      <a:noFill/>
                    </a:lnB>
                  </a:tcPr>
                </a:tc>
              </a:tr>
              <a:tr h="418962">
                <a:tc>
                  <a:txBody>
                    <a:bodyPr/>
                    <a:lstStyle/>
                    <a:p>
                      <a:pPr marL="0" marR="0">
                        <a:lnSpc>
                          <a:spcPct val="115000"/>
                        </a:lnSpc>
                        <a:spcBef>
                          <a:spcPts val="0"/>
                        </a:spcBef>
                        <a:spcAft>
                          <a:spcPts val="0"/>
                        </a:spcAft>
                      </a:pPr>
                      <a:r>
                        <a:rPr lang="en-US" sz="700">
                          <a:latin typeface="Times"/>
                          <a:ea typeface="宋体"/>
                          <a:cs typeface="Times New Roman"/>
                        </a:rPr>
                        <a:t>MtZpt2-1, MtZpt2-2</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600">
                          <a:latin typeface="Calibri"/>
                          <a:ea typeface="宋体"/>
                          <a:cs typeface="Times New Roman"/>
                        </a:rPr>
                        <a:t>Barrel Clover</a:t>
                      </a:r>
                      <a:r>
                        <a:rPr lang="en-US" sz="700" i="1">
                          <a:latin typeface="Times"/>
                          <a:ea typeface="宋体"/>
                          <a:cs typeface="Times New Roman"/>
                        </a:rPr>
                        <a:t> </a:t>
                      </a:r>
                      <a:r>
                        <a:rPr lang="en-US" sz="700">
                          <a:latin typeface="Times"/>
                          <a:ea typeface="宋体"/>
                          <a:cs typeface="Times New Roman"/>
                        </a:rPr>
                        <a:t>(</a:t>
                      </a:r>
                      <a:r>
                        <a:rPr lang="en-US" sz="700" i="1">
                          <a:latin typeface="Times"/>
                          <a:ea typeface="宋体"/>
                          <a:cs typeface="Times New Roman"/>
                        </a:rPr>
                        <a:t>Medicago truncatula</a:t>
                      </a:r>
                      <a:r>
                        <a:rPr lang="en-US" sz="700">
                          <a:latin typeface="Times"/>
                          <a:ea typeface="宋体"/>
                          <a:cs typeface="Times New Roman"/>
                        </a:rPr>
                        <a: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(de Lorenzo et al., 2007)</a:t>
                      </a:r>
                      <a:endParaRPr lang="en-US" sz="600">
                        <a:latin typeface="Calibri"/>
                        <a:ea typeface="宋体"/>
                        <a:cs typeface="Times New Roman"/>
                      </a:endParaRPr>
                    </a:p>
                  </a:txBody>
                  <a:tcPr marL="38924" marR="38924" marT="0" marB="0">
                    <a:lnL>
                      <a:noFill/>
                    </a:lnL>
                    <a:lnR>
                      <a:noFill/>
                    </a:lnR>
                    <a:lnT>
                      <a:noFill/>
                    </a:lnT>
                    <a:lnB>
                      <a:noFill/>
                    </a:lnB>
                  </a:tcPr>
                </a:tc>
              </a:tr>
              <a:tr h="279307">
                <a:tc>
                  <a:txBody>
                    <a:bodyPr/>
                    <a:lstStyle/>
                    <a:p>
                      <a:pPr marL="0" marR="0">
                        <a:lnSpc>
                          <a:spcPct val="115000"/>
                        </a:lnSpc>
                        <a:spcBef>
                          <a:spcPts val="0"/>
                        </a:spcBef>
                        <a:spcAft>
                          <a:spcPts val="0"/>
                        </a:spcAft>
                      </a:pPr>
                      <a:r>
                        <a:rPr lang="en-US" sz="700">
                          <a:latin typeface="Times"/>
                          <a:ea typeface="宋体"/>
                          <a:cs typeface="Times New Roman"/>
                        </a:rPr>
                        <a:t>OsNAC6 (NAC type)</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Rice</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Salt/dehydration</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(Nakashima et al., 2007)</a:t>
                      </a:r>
                      <a:endParaRPr lang="en-US" sz="600">
                        <a:latin typeface="Calibri"/>
                        <a:ea typeface="宋体"/>
                        <a:cs typeface="Times New Roman"/>
                      </a:endParaRPr>
                    </a:p>
                  </a:txBody>
                  <a:tcPr marL="38924" marR="38924" marT="0" marB="0">
                    <a:lnL>
                      <a:noFill/>
                    </a:lnL>
                    <a:lnR>
                      <a:noFill/>
                    </a:lnR>
                    <a:lnT>
                      <a:noFill/>
                    </a:lnT>
                    <a:lnB>
                      <a:noFill/>
                    </a:lnB>
                  </a:tcPr>
                </a:tc>
              </a:tr>
              <a:tr h="287067">
                <a:tc>
                  <a:txBody>
                    <a:bodyPr/>
                    <a:lstStyle/>
                    <a:p>
                      <a:pPr marL="0" marR="0">
                        <a:lnSpc>
                          <a:spcPct val="115000"/>
                        </a:lnSpc>
                        <a:spcBef>
                          <a:spcPts val="0"/>
                        </a:spcBef>
                        <a:spcAft>
                          <a:spcPts val="0"/>
                        </a:spcAft>
                      </a:pPr>
                      <a:r>
                        <a:rPr lang="en-US" sz="700">
                          <a:latin typeface="Times"/>
                          <a:ea typeface="宋体"/>
                          <a:cs typeface="Times New Roman"/>
                        </a:rPr>
                        <a:t>Zat12 (zinc finger)</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Salt/cold/oxidative/osmotic/high light/heat</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(Davletova et al., 2005)</a:t>
                      </a:r>
                      <a:endParaRPr lang="en-US" sz="600">
                        <a:latin typeface="Calibri"/>
                        <a:ea typeface="宋体"/>
                        <a:cs typeface="Times New Roman"/>
                      </a:endParaRPr>
                    </a:p>
                  </a:txBody>
                  <a:tcPr marL="38924" marR="38924" marT="0" marB="0">
                    <a:lnL>
                      <a:noFill/>
                    </a:lnL>
                    <a:lnR>
                      <a:noFill/>
                    </a:lnR>
                    <a:lnT>
                      <a:noFill/>
                    </a:lnT>
                    <a:lnB>
                      <a:noFill/>
                    </a:lnB>
                  </a:tcPr>
                </a:tc>
              </a:tr>
              <a:tr h="279307">
                <a:tc>
                  <a:txBody>
                    <a:bodyPr/>
                    <a:lstStyle/>
                    <a:p>
                      <a:pPr marL="0" marR="0">
                        <a:lnSpc>
                          <a:spcPct val="115000"/>
                        </a:lnSpc>
                        <a:spcBef>
                          <a:spcPts val="0"/>
                        </a:spcBef>
                        <a:spcAft>
                          <a:spcPts val="0"/>
                        </a:spcAft>
                      </a:pPr>
                      <a:r>
                        <a:rPr lang="en-US" sz="700">
                          <a:latin typeface="Times"/>
                          <a:ea typeface="宋体"/>
                          <a:cs typeface="Times New Roman"/>
                        </a:rPr>
                        <a:t>40 transcription factor genes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Arabidopsis</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a:latin typeface="Times"/>
                          <a:ea typeface="宋体"/>
                          <a:cs typeface="Times New Roman"/>
                        </a:rPr>
                        <a:t>Salt/drought/cold</a:t>
                      </a:r>
                      <a:endParaRPr lang="en-US" sz="600">
                        <a:latin typeface="Calibri"/>
                        <a:ea typeface="宋体"/>
                        <a:cs typeface="Times New Roman"/>
                      </a:endParaRPr>
                    </a:p>
                  </a:txBody>
                  <a:tcPr marL="38924" marR="38924" marT="0" marB="0">
                    <a:lnL>
                      <a:noFill/>
                    </a:lnL>
                    <a:lnR>
                      <a:noFill/>
                    </a:lnR>
                    <a:lnT>
                      <a:noFill/>
                    </a:lnT>
                    <a:lnB>
                      <a:noFill/>
                    </a:lnB>
                  </a:tcPr>
                </a:tc>
                <a:tc>
                  <a:txBody>
                    <a:bodyPr/>
                    <a:lstStyle/>
                    <a:p>
                      <a:pPr marL="0" marR="0">
                        <a:lnSpc>
                          <a:spcPct val="115000"/>
                        </a:lnSpc>
                        <a:spcBef>
                          <a:spcPts val="0"/>
                        </a:spcBef>
                        <a:spcAft>
                          <a:spcPts val="0"/>
                        </a:spcAft>
                      </a:pPr>
                      <a:r>
                        <a:rPr lang="en-US" sz="700" dirty="0">
                          <a:latin typeface="Times"/>
                          <a:ea typeface="宋体"/>
                          <a:cs typeface="Times New Roman"/>
                        </a:rPr>
                        <a:t>(Seki et al., 2002b)</a:t>
                      </a:r>
                      <a:endParaRPr lang="en-US" sz="600" dirty="0">
                        <a:latin typeface="Calibri"/>
                        <a:ea typeface="宋体"/>
                        <a:cs typeface="Times New Roman"/>
                      </a:endParaRPr>
                    </a:p>
                  </a:txBody>
                  <a:tcPr marL="38924" marR="38924" marT="0" marB="0">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CREB (</a:t>
            </a:r>
            <a:r>
              <a:rPr lang="en-US" sz="3200" dirty="0" err="1" smtClean="0"/>
              <a:t>cAMP</a:t>
            </a:r>
            <a:r>
              <a:rPr lang="en-US" sz="3200" dirty="0" smtClean="0"/>
              <a:t> response binding protein)</a:t>
            </a:r>
            <a:endParaRPr lang="en-US" sz="32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Yeast-two hybrid</a:t>
            </a:r>
            <a:endParaRPr lang="en-US" sz="2800"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1905000" y="1447800"/>
            <a:ext cx="46482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2514600" y="1524000"/>
            <a:ext cx="44196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Translational control of genes</a:t>
            </a:r>
            <a:endParaRPr lang="en-US" sz="3600"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1981200"/>
            <a:ext cx="8229600" cy="1200329"/>
          </a:xfrm>
          <a:prstGeom prst="rect">
            <a:avLst/>
          </a:prstGeom>
        </p:spPr>
        <p:txBody>
          <a:bodyPr wrap="square">
            <a:spAutoFit/>
          </a:bodyPr>
          <a:lstStyle/>
          <a:p>
            <a:r>
              <a:rPr lang="en-US" sz="2400" dirty="0" smtClean="0"/>
              <a:t>1. </a:t>
            </a:r>
            <a:r>
              <a:rPr lang="en-US" sz="2400" dirty="0" err="1" smtClean="0"/>
              <a:t>Ttanslational</a:t>
            </a:r>
            <a:r>
              <a:rPr lang="en-US" sz="2400" dirty="0" smtClean="0"/>
              <a:t> initiation factors are subject to </a:t>
            </a:r>
            <a:r>
              <a:rPr lang="en-US" sz="2400" dirty="0" err="1" smtClean="0"/>
              <a:t>phosphorylation</a:t>
            </a:r>
            <a:r>
              <a:rPr lang="en-US" sz="2400" dirty="0" smtClean="0"/>
              <a:t> by protein </a:t>
            </a:r>
            <a:r>
              <a:rPr lang="en-US" sz="2400" dirty="0" err="1" smtClean="0"/>
              <a:t>kinases</a:t>
            </a:r>
            <a:r>
              <a:rPr lang="en-US" sz="2400" dirty="0" smtClean="0"/>
              <a:t>. The </a:t>
            </a:r>
            <a:r>
              <a:rPr lang="en-US" sz="2400" dirty="0" err="1" smtClean="0"/>
              <a:t>phosphorylated</a:t>
            </a:r>
            <a:r>
              <a:rPr lang="en-US" sz="2400" dirty="0" smtClean="0"/>
              <a:t> forms are often less active and cause a general depression of translation in the cell.</a:t>
            </a:r>
            <a:endParaRPr lang="en-US" sz="2400" dirty="0"/>
          </a:p>
        </p:txBody>
      </p:sp>
      <p:sp>
        <p:nvSpPr>
          <p:cNvPr id="5" name="Rectangle 4"/>
          <p:cNvSpPr/>
          <p:nvPr/>
        </p:nvSpPr>
        <p:spPr>
          <a:xfrm>
            <a:off x="685800" y="3352800"/>
            <a:ext cx="8001000" cy="2308324"/>
          </a:xfrm>
          <a:prstGeom prst="rect">
            <a:avLst/>
          </a:prstGeom>
        </p:spPr>
        <p:txBody>
          <a:bodyPr wrap="square">
            <a:spAutoFit/>
          </a:bodyPr>
          <a:lstStyle/>
          <a:p>
            <a:pPr algn="just"/>
            <a:r>
              <a:rPr lang="en-US" sz="2400" dirty="0" smtClean="0"/>
              <a:t>2. Some proteins bind directly to mRNA and act as translational repressors, many of them binding at specific sites in the 3’ </a:t>
            </a:r>
            <a:r>
              <a:rPr lang="en-US" sz="2400" dirty="0" err="1" smtClean="0"/>
              <a:t>untranslated</a:t>
            </a:r>
            <a:r>
              <a:rPr lang="en-US" sz="2400" dirty="0" smtClean="0"/>
              <a:t> region (3’UTR). So positioned these proteins interact with other translation initiation factors bound to the mRNA or with the 40S ribosomal subunit </a:t>
            </a:r>
            <a:r>
              <a:rPr lang="en-US" sz="2400" dirty="0" err="1" smtClean="0"/>
              <a:t>toprevent</a:t>
            </a:r>
            <a:r>
              <a:rPr lang="en-US" sz="2400" dirty="0" smtClean="0"/>
              <a:t> translation initiation</a:t>
            </a:r>
            <a:endParaRPr lang="en-US"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igure 28-35"/>
          <p:cNvPicPr>
            <a:picLocks noChangeAspect="1" noChangeArrowheads="1"/>
          </p:cNvPicPr>
          <p:nvPr/>
        </p:nvPicPr>
        <p:blipFill>
          <a:blip r:embed="rId3" cstate="print"/>
          <a:srcRect/>
          <a:stretch>
            <a:fillRect/>
          </a:stretch>
        </p:blipFill>
        <p:spPr bwMode="auto">
          <a:xfrm>
            <a:off x="939800" y="1219200"/>
            <a:ext cx="7281863" cy="5478463"/>
          </a:xfrm>
          <a:prstGeom prst="rect">
            <a:avLst/>
          </a:prstGeom>
          <a:noFill/>
          <a:ln w="9525">
            <a:noFill/>
            <a:miter lim="800000"/>
            <a:headEnd/>
            <a:tailEnd/>
          </a:ln>
          <a:effectLst/>
        </p:spPr>
      </p:pic>
      <p:sp>
        <p:nvSpPr>
          <p:cNvPr id="3" name="Rectangle 2"/>
          <p:cNvSpPr/>
          <p:nvPr/>
        </p:nvSpPr>
        <p:spPr>
          <a:xfrm>
            <a:off x="762000" y="304800"/>
            <a:ext cx="7924800" cy="523220"/>
          </a:xfrm>
          <a:prstGeom prst="rect">
            <a:avLst/>
          </a:prstGeom>
        </p:spPr>
        <p:txBody>
          <a:bodyPr wrap="square">
            <a:spAutoFit/>
          </a:bodyPr>
          <a:lstStyle/>
          <a:p>
            <a:pPr algn="ctr"/>
            <a:r>
              <a:rPr lang="en-US" sz="2800" b="1" dirty="0" smtClean="0">
                <a:latin typeface="Arial" charset="0"/>
              </a:rPr>
              <a:t>Translational regulation of eukaryotic mRNA</a:t>
            </a:r>
            <a:endParaRPr lang="en-US" sz="2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 y="1166843"/>
            <a:ext cx="8382000" cy="3046988"/>
          </a:xfrm>
          <a:prstGeom prst="rect">
            <a:avLst/>
          </a:prstGeom>
        </p:spPr>
        <p:txBody>
          <a:bodyPr wrap="square">
            <a:spAutoFit/>
          </a:bodyPr>
          <a:lstStyle/>
          <a:p>
            <a:pPr algn="just"/>
            <a:r>
              <a:rPr lang="en-US" sz="2400" smtClean="0"/>
              <a:t>3. Binding proteins, present in eukaryotes from yeast to mammals, disrupt the interaction between elF4E and eIF4G (see Fig. 27-27). The mammalian versions are known as 4E-BPs (eIF4E binding proteins). When cell growth is slow, these proteins</a:t>
            </a:r>
          </a:p>
          <a:p>
            <a:pPr algn="just"/>
            <a:r>
              <a:rPr lang="en-US" sz="2400" smtClean="0"/>
              <a:t>limit translation by binding to the site on eIF4E that normally interacts with eIF4G. When cell growth is slow or increases in response to growth factors or other stimuli, the binding proteins are inactivated by protein kinase-dependent phosphorylation.</a:t>
            </a:r>
            <a:endParaRPr lang="en-US" sz="2400" dirty="0"/>
          </a:p>
        </p:txBody>
      </p:sp>
      <p:sp>
        <p:nvSpPr>
          <p:cNvPr id="5" name="Rectangle 4"/>
          <p:cNvSpPr/>
          <p:nvPr/>
        </p:nvSpPr>
        <p:spPr>
          <a:xfrm>
            <a:off x="762000" y="4572000"/>
            <a:ext cx="7620000" cy="830997"/>
          </a:xfrm>
          <a:prstGeom prst="rect">
            <a:avLst/>
          </a:prstGeom>
        </p:spPr>
        <p:txBody>
          <a:bodyPr wrap="square">
            <a:spAutoFit/>
          </a:bodyPr>
          <a:lstStyle/>
          <a:p>
            <a:pPr algn="just"/>
            <a:r>
              <a:rPr lang="en-US" sz="2400" dirty="0" smtClean="0"/>
              <a:t>4. RNA-mediated regulation of gene expression often occurs at the level of Translational repression</a:t>
            </a:r>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2" cstate="print"/>
          <a:srcRect/>
          <a:stretch>
            <a:fillRect/>
          </a:stretch>
        </p:blipFill>
        <p:spPr bwMode="auto">
          <a:xfrm>
            <a:off x="2743200" y="1524000"/>
            <a:ext cx="3600450"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a:blip r:embed="rId2" cstate="print"/>
          <a:srcRect/>
          <a:stretch>
            <a:fillRect/>
          </a:stretch>
        </p:blipFill>
        <p:spPr bwMode="auto">
          <a:xfrm>
            <a:off x="1066800" y="1524000"/>
            <a:ext cx="3914775" cy="3848100"/>
          </a:xfrm>
          <a:prstGeom prst="rect">
            <a:avLst/>
          </a:prstGeom>
          <a:noFill/>
          <a:ln w="9525">
            <a:noFill/>
            <a:miter lim="800000"/>
            <a:headEnd/>
            <a:tailEnd/>
          </a:ln>
        </p:spPr>
      </p:pic>
      <p:pic>
        <p:nvPicPr>
          <p:cNvPr id="67587" name="Picture 3"/>
          <p:cNvPicPr>
            <a:picLocks noChangeAspect="1" noChangeArrowheads="1"/>
          </p:cNvPicPr>
          <p:nvPr/>
        </p:nvPicPr>
        <p:blipFill>
          <a:blip r:embed="rId3" cstate="print"/>
          <a:srcRect/>
          <a:stretch>
            <a:fillRect/>
          </a:stretch>
        </p:blipFill>
        <p:spPr bwMode="auto">
          <a:xfrm>
            <a:off x="5029200" y="1752600"/>
            <a:ext cx="38100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gure 28-04c"/>
          <p:cNvPicPr>
            <a:picLocks noChangeAspect="1" noChangeArrowheads="1"/>
          </p:cNvPicPr>
          <p:nvPr/>
        </p:nvPicPr>
        <p:blipFill>
          <a:blip r:embed="rId3" cstate="print"/>
          <a:srcRect/>
          <a:stretch>
            <a:fillRect/>
          </a:stretch>
        </p:blipFill>
        <p:spPr bwMode="auto">
          <a:xfrm>
            <a:off x="977900" y="165100"/>
            <a:ext cx="720248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gure 28-36"/>
          <p:cNvPicPr>
            <a:picLocks noChangeAspect="1" noChangeArrowheads="1"/>
          </p:cNvPicPr>
          <p:nvPr/>
        </p:nvPicPr>
        <p:blipFill>
          <a:blip r:embed="rId2" cstate="print"/>
          <a:srcRect/>
          <a:stretch>
            <a:fillRect/>
          </a:stretch>
        </p:blipFill>
        <p:spPr bwMode="auto">
          <a:xfrm>
            <a:off x="1" y="325437"/>
            <a:ext cx="5791200" cy="6532563"/>
          </a:xfrm>
          <a:prstGeom prst="rect">
            <a:avLst/>
          </a:prstGeom>
          <a:noFill/>
          <a:ln w="9525">
            <a:noFill/>
            <a:miter lim="800000"/>
            <a:headEnd/>
            <a:tailEnd/>
          </a:ln>
          <a:effectLst/>
        </p:spPr>
      </p:pic>
      <p:pic>
        <p:nvPicPr>
          <p:cNvPr id="65539" name="Picture 3"/>
          <p:cNvPicPr>
            <a:picLocks noChangeAspect="1" noChangeArrowheads="1"/>
          </p:cNvPicPr>
          <p:nvPr/>
        </p:nvPicPr>
        <p:blipFill>
          <a:blip r:embed="rId3" cstate="print"/>
          <a:srcRect/>
          <a:stretch>
            <a:fillRect/>
          </a:stretch>
        </p:blipFill>
        <p:spPr bwMode="auto">
          <a:xfrm>
            <a:off x="5257800" y="3200400"/>
            <a:ext cx="38862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Catabolite</a:t>
            </a:r>
            <a:r>
              <a:rPr lang="en-US" sz="3200" dirty="0" smtClean="0"/>
              <a:t> repression</a:t>
            </a:r>
            <a:endParaRPr lang="en-US" sz="3200" dirty="0"/>
          </a:p>
        </p:txBody>
      </p:sp>
      <p:sp>
        <p:nvSpPr>
          <p:cNvPr id="3" name="Chart Placeholder 2"/>
          <p:cNvSpPr>
            <a:spLocks noGrp="1"/>
          </p:cNvSpPr>
          <p:nvPr>
            <p:ph type="chart" idx="1"/>
          </p:nvPr>
        </p:nvSpPr>
        <p:spPr/>
      </p:sp>
      <p:sp>
        <p:nvSpPr>
          <p:cNvPr id="4" name="Rectangle 3"/>
          <p:cNvSpPr/>
          <p:nvPr/>
        </p:nvSpPr>
        <p:spPr>
          <a:xfrm>
            <a:off x="1143000" y="2667000"/>
            <a:ext cx="6629400" cy="923330"/>
          </a:xfrm>
          <a:prstGeom prst="rect">
            <a:avLst/>
          </a:prstGeom>
        </p:spPr>
        <p:txBody>
          <a:bodyPr wrap="square">
            <a:spAutoFit/>
          </a:bodyPr>
          <a:lstStyle/>
          <a:p>
            <a:r>
              <a:rPr lang="en-US" dirty="0" err="1" smtClean="0"/>
              <a:t>Schmoll</a:t>
            </a:r>
            <a:r>
              <a:rPr lang="en-US" dirty="0" smtClean="0"/>
              <a:t> M and </a:t>
            </a:r>
            <a:r>
              <a:rPr lang="en-US" dirty="0" err="1" smtClean="0"/>
              <a:t>Kubicek</a:t>
            </a:r>
            <a:r>
              <a:rPr lang="en-US" dirty="0" smtClean="0"/>
              <a:t> CP. 2003. Regulation of </a:t>
            </a:r>
            <a:r>
              <a:rPr lang="en-US" dirty="0" err="1" smtClean="0"/>
              <a:t>Trichoderma</a:t>
            </a:r>
            <a:r>
              <a:rPr lang="en-US" dirty="0" smtClean="0"/>
              <a:t> </a:t>
            </a:r>
            <a:r>
              <a:rPr lang="en-US" dirty="0" err="1" smtClean="0"/>
              <a:t>cellulase</a:t>
            </a:r>
            <a:r>
              <a:rPr lang="en-US" dirty="0" smtClean="0"/>
              <a:t> formation: Lessons in molecular biology from an </a:t>
            </a:r>
            <a:r>
              <a:rPr lang="en-US" smtClean="0"/>
              <a:t>industrial fungus.</a:t>
            </a:r>
            <a:endParaRPr lang="en-US" dirty="0" smtClean="0"/>
          </a:p>
          <a:p>
            <a:r>
              <a:rPr lang="en-US" dirty="0" err="1" smtClean="0"/>
              <a:t>Acta</a:t>
            </a:r>
            <a:r>
              <a:rPr lang="en-US" dirty="0" smtClean="0"/>
              <a:t> </a:t>
            </a:r>
            <a:r>
              <a:rPr lang="en-US" dirty="0" err="1" smtClean="0"/>
              <a:t>Microbiol</a:t>
            </a:r>
            <a:r>
              <a:rPr lang="en-US" dirty="0" smtClean="0"/>
              <a:t> </a:t>
            </a:r>
            <a:r>
              <a:rPr lang="en-US" dirty="0" err="1" smtClean="0"/>
              <a:t>Immuhnol</a:t>
            </a:r>
            <a:r>
              <a:rPr lang="en-US" dirty="0" smtClean="0"/>
              <a:t> Hung. 50(2-3): pp: 125-45</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   </a:t>
            </a:r>
            <a:r>
              <a:rPr lang="en-US" sz="3600" dirty="0" err="1" smtClean="0"/>
              <a:t>Cellulases</a:t>
            </a:r>
            <a:r>
              <a:rPr lang="en-US" sz="3600" dirty="0" smtClean="0"/>
              <a:t> gene expression in fungi	</a:t>
            </a:r>
            <a:endParaRPr lang="en-US" sz="3600" dirty="0"/>
          </a:p>
        </p:txBody>
      </p:sp>
      <p:sp>
        <p:nvSpPr>
          <p:cNvPr id="6" name="Content Placeholder 5"/>
          <p:cNvSpPr>
            <a:spLocks noGrp="1"/>
          </p:cNvSpPr>
          <p:nvPr>
            <p:ph idx="1"/>
          </p:nvPr>
        </p:nvSpPr>
        <p:spPr/>
        <p:txBody>
          <a:bodyPr/>
          <a:lstStyle/>
          <a:p>
            <a:r>
              <a:rPr lang="en-US" i="1" dirty="0" err="1" smtClean="0"/>
              <a:t>Hypocrea</a:t>
            </a:r>
            <a:r>
              <a:rPr lang="en-US" i="1" dirty="0" smtClean="0"/>
              <a:t> </a:t>
            </a:r>
            <a:r>
              <a:rPr lang="en-US" i="1" dirty="0" err="1" smtClean="0"/>
              <a:t>jacorina</a:t>
            </a:r>
            <a:r>
              <a:rPr lang="en-US" i="1" dirty="0" smtClean="0"/>
              <a:t> (</a:t>
            </a:r>
            <a:r>
              <a:rPr lang="en-US" i="1" dirty="0" err="1" smtClean="0"/>
              <a:t>Trichoderma</a:t>
            </a:r>
            <a:r>
              <a:rPr lang="en-US" i="1" dirty="0" smtClean="0"/>
              <a:t> </a:t>
            </a:r>
            <a:r>
              <a:rPr lang="en-US" i="1" dirty="0" err="1" smtClean="0"/>
              <a:t>reesei</a:t>
            </a:r>
            <a:r>
              <a:rPr lang="en-US" i="1" dirty="0" smtClean="0"/>
              <a:t>)</a:t>
            </a:r>
            <a:r>
              <a:rPr lang="en-US" dirty="0" smtClean="0"/>
              <a:t>……most studied fungus for </a:t>
            </a:r>
            <a:r>
              <a:rPr lang="en-US" dirty="0" err="1" smtClean="0"/>
              <a:t>cellulases</a:t>
            </a:r>
            <a:r>
              <a:rPr lang="en-US" dirty="0" smtClean="0"/>
              <a:t> production</a:t>
            </a:r>
          </a:p>
          <a:p>
            <a:r>
              <a:rPr lang="en-US" dirty="0" smtClean="0"/>
              <a:t>Glucose represses the </a:t>
            </a:r>
            <a:r>
              <a:rPr lang="en-US" dirty="0" err="1" smtClean="0"/>
              <a:t>cellulases</a:t>
            </a:r>
            <a:r>
              <a:rPr lang="en-US" dirty="0" smtClean="0"/>
              <a:t> production</a:t>
            </a:r>
          </a:p>
          <a:p>
            <a:r>
              <a:rPr lang="en-US" dirty="0" err="1" smtClean="0"/>
              <a:t>Sophorose</a:t>
            </a:r>
            <a:r>
              <a:rPr lang="en-US" dirty="0" smtClean="0"/>
              <a:t> (</a:t>
            </a:r>
            <a:r>
              <a:rPr lang="el-GR" dirty="0" smtClean="0"/>
              <a:t>β</a:t>
            </a:r>
            <a:r>
              <a:rPr lang="en-US" dirty="0" smtClean="0"/>
              <a:t>-1,2-glycosidic bond) is natural inducer of </a:t>
            </a:r>
            <a:r>
              <a:rPr lang="en-US" dirty="0" err="1" smtClean="0"/>
              <a:t>cellulases</a:t>
            </a:r>
            <a:r>
              <a:rPr lang="en-US" dirty="0" smtClean="0"/>
              <a:t>, formed by </a:t>
            </a:r>
            <a:r>
              <a:rPr lang="en-US" dirty="0" err="1" smtClean="0"/>
              <a:t>transglycosylation</a:t>
            </a:r>
            <a:r>
              <a:rPr lang="en-US" dirty="0" smtClean="0"/>
              <a:t> of </a:t>
            </a:r>
            <a:r>
              <a:rPr lang="en-US" dirty="0" err="1" smtClean="0"/>
              <a:t>cellobiose</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t>cbh1</a:t>
            </a:r>
            <a:r>
              <a:rPr lang="en-US" sz="2800" dirty="0" smtClean="0"/>
              <a:t> promoter</a:t>
            </a:r>
            <a:endParaRPr lang="en-US" sz="2800" dirty="0"/>
          </a:p>
        </p:txBody>
      </p:sp>
      <p:sp>
        <p:nvSpPr>
          <p:cNvPr id="3" name="Content Placeholder 2"/>
          <p:cNvSpPr>
            <a:spLocks noGrp="1"/>
          </p:cNvSpPr>
          <p:nvPr>
            <p:ph idx="1"/>
          </p:nvPr>
        </p:nvSpPr>
        <p:spPr/>
        <p:txBody>
          <a:bodyPr/>
          <a:lstStyle/>
          <a:p>
            <a:r>
              <a:rPr lang="en-US" dirty="0" smtClean="0"/>
              <a:t>Cre1 is repressor protein; it is similar to </a:t>
            </a:r>
            <a:r>
              <a:rPr lang="en-US" dirty="0" err="1" smtClean="0"/>
              <a:t>CreA</a:t>
            </a:r>
            <a:r>
              <a:rPr lang="en-US" dirty="0" smtClean="0"/>
              <a:t> of </a:t>
            </a:r>
            <a:r>
              <a:rPr lang="en-US" i="1" dirty="0" err="1" smtClean="0"/>
              <a:t>Aspergillus</a:t>
            </a:r>
            <a:r>
              <a:rPr lang="en-US" i="1" dirty="0" smtClean="0"/>
              <a:t> </a:t>
            </a:r>
            <a:r>
              <a:rPr lang="en-US" i="1" dirty="0" err="1" smtClean="0"/>
              <a:t>nidulans</a:t>
            </a:r>
            <a:r>
              <a:rPr lang="en-US" i="1" dirty="0" smtClean="0"/>
              <a:t> </a:t>
            </a:r>
            <a:r>
              <a:rPr lang="en-US" dirty="0" smtClean="0"/>
              <a:t>and Mig1 of </a:t>
            </a:r>
            <a:r>
              <a:rPr lang="en-US" i="1" dirty="0" smtClean="0"/>
              <a:t>S. </a:t>
            </a:r>
            <a:r>
              <a:rPr lang="en-US" i="1" dirty="0" err="1" smtClean="0"/>
              <a:t>cerevisiae</a:t>
            </a:r>
            <a:endParaRPr lang="en-US" i="1" dirty="0" smtClean="0"/>
          </a:p>
          <a:p>
            <a:r>
              <a:rPr lang="en-US" dirty="0" smtClean="0"/>
              <a:t>Cre1 is a </a:t>
            </a:r>
            <a:r>
              <a:rPr lang="en-US" dirty="0" err="1" smtClean="0"/>
              <a:t>phosphoprotein</a:t>
            </a:r>
            <a:r>
              <a:rPr lang="en-US" dirty="0" smtClean="0"/>
              <a:t>; glucose leads to </a:t>
            </a:r>
            <a:r>
              <a:rPr lang="en-US" dirty="0" err="1" smtClean="0"/>
              <a:t>phosphorylation</a:t>
            </a:r>
            <a:r>
              <a:rPr lang="en-US" dirty="0" smtClean="0"/>
              <a:t> of Cre1 (at Ser</a:t>
            </a:r>
            <a:r>
              <a:rPr lang="en-US" baseline="-25000" dirty="0" smtClean="0"/>
              <a:t>241</a:t>
            </a:r>
            <a:r>
              <a:rPr lang="en-US" dirty="0" smtClean="0"/>
              <a:t>) which binds to the promoter region</a:t>
            </a:r>
          </a:p>
          <a:p>
            <a:r>
              <a:rPr lang="en-US" dirty="0" smtClean="0"/>
              <a:t>Two Cre1 binding sites are there on </a:t>
            </a:r>
            <a:r>
              <a:rPr lang="en-US" i="1" dirty="0" smtClean="0"/>
              <a:t>cbh1</a:t>
            </a:r>
            <a:r>
              <a:rPr lang="en-US" dirty="0" smtClean="0"/>
              <a:t> promoter; one at -700 and other at -1000</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Two activators of Cbh1 	</a:t>
            </a:r>
            <a:endParaRPr lang="en-US" sz="3200" dirty="0"/>
          </a:p>
        </p:txBody>
      </p:sp>
      <p:sp>
        <p:nvSpPr>
          <p:cNvPr id="3" name="Content Placeholder 2"/>
          <p:cNvSpPr>
            <a:spLocks noGrp="1"/>
          </p:cNvSpPr>
          <p:nvPr>
            <p:ph idx="1"/>
          </p:nvPr>
        </p:nvSpPr>
        <p:spPr/>
        <p:txBody>
          <a:bodyPr/>
          <a:lstStyle/>
          <a:p>
            <a:r>
              <a:rPr lang="en-US" dirty="0" smtClean="0"/>
              <a:t>Ace1…Activator of </a:t>
            </a:r>
            <a:r>
              <a:rPr lang="en-US" dirty="0" err="1" smtClean="0"/>
              <a:t>cellulase</a:t>
            </a:r>
            <a:r>
              <a:rPr lang="en-US" dirty="0" smtClean="0"/>
              <a:t> gene expression; a DNA binding protein (3 zinc finger motifs of </a:t>
            </a:r>
            <a:r>
              <a:rPr lang="en-US" dirty="0" err="1" smtClean="0"/>
              <a:t>Cys</a:t>
            </a:r>
            <a:r>
              <a:rPr lang="en-US" dirty="0" smtClean="0"/>
              <a:t>(2)-His(2) type</a:t>
            </a:r>
          </a:p>
          <a:p>
            <a:pPr lvl="1"/>
            <a:r>
              <a:rPr lang="en-US" dirty="0" smtClean="0"/>
              <a:t>At least 8 binding sites of Ace1 are present in cbh1 promoter…..recognizes AGGCAAA and some AGGCA sites</a:t>
            </a:r>
          </a:p>
          <a:p>
            <a:r>
              <a:rPr lang="en-US" dirty="0" smtClean="0"/>
              <a:t>Ace2…Also a DNA binding protein of Zn finger class</a:t>
            </a:r>
          </a:p>
          <a:p>
            <a:pPr lvl="1"/>
            <a:r>
              <a:rPr lang="en-US" dirty="0" smtClean="0"/>
              <a:t>Ace2 binds to GGTAATAAA site at -779</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t>cbh2</a:t>
            </a:r>
            <a:r>
              <a:rPr lang="en-US" sz="3600" dirty="0" smtClean="0"/>
              <a:t> regulation</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CAE (cbh2-activating element) is a nucleotide sequence 5’ATTGGGTAATA that binds to a protein complex</a:t>
            </a:r>
          </a:p>
          <a:p>
            <a:pPr lvl="1"/>
            <a:r>
              <a:rPr lang="en-US" dirty="0" smtClean="0"/>
              <a:t>At least one copy of CCAAT in template strand or GTAATA on coding strand is needed adjacent to CAE</a:t>
            </a:r>
          </a:p>
          <a:p>
            <a:pPr lvl="1"/>
            <a:r>
              <a:rPr lang="en-US" dirty="0" smtClean="0"/>
              <a:t>Different proteins bind to CAE</a:t>
            </a:r>
          </a:p>
          <a:p>
            <a:pPr lvl="2"/>
            <a:r>
              <a:rPr lang="en-US" dirty="0" smtClean="0"/>
              <a:t>CCAAT motif binds to HAP2/3/5 (</a:t>
            </a:r>
            <a:r>
              <a:rPr lang="en-US" dirty="0" err="1" smtClean="0"/>
              <a:t>Heme</a:t>
            </a:r>
            <a:r>
              <a:rPr lang="en-US" dirty="0" smtClean="0"/>
              <a:t> activated protein)</a:t>
            </a:r>
          </a:p>
          <a:p>
            <a:pPr lvl="2"/>
            <a:r>
              <a:rPr lang="en-US" dirty="0" smtClean="0"/>
              <a:t>HAP4 binds directly to HAP2/3/5 </a:t>
            </a:r>
            <a:r>
              <a:rPr lang="en-US" dirty="0" err="1" smtClean="0"/>
              <a:t>trimer</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smtClean="0"/>
              <a:t>xyn1</a:t>
            </a:r>
            <a:r>
              <a:rPr lang="en-US" sz="3200" dirty="0" smtClean="0"/>
              <a:t> and </a:t>
            </a:r>
            <a:r>
              <a:rPr lang="en-US" sz="3200" i="1" dirty="0" smtClean="0"/>
              <a:t>xyn2</a:t>
            </a:r>
            <a:r>
              <a:rPr lang="en-US" sz="3200" dirty="0" smtClean="0"/>
              <a:t> promoters for </a:t>
            </a:r>
            <a:r>
              <a:rPr lang="en-US" sz="3200" dirty="0" err="1" smtClean="0"/>
              <a:t>xylanase</a:t>
            </a:r>
            <a:r>
              <a:rPr lang="en-US" sz="3200" dirty="0" smtClean="0"/>
              <a:t> gene expression</a:t>
            </a:r>
            <a:endParaRPr lang="en-US" sz="3200" dirty="0"/>
          </a:p>
        </p:txBody>
      </p:sp>
      <p:sp>
        <p:nvSpPr>
          <p:cNvPr id="3" name="Content Placeholder 2"/>
          <p:cNvSpPr>
            <a:spLocks noGrp="1"/>
          </p:cNvSpPr>
          <p:nvPr>
            <p:ph idx="1"/>
          </p:nvPr>
        </p:nvSpPr>
        <p:spPr/>
        <p:txBody>
          <a:bodyPr/>
          <a:lstStyle/>
          <a:p>
            <a:r>
              <a:rPr lang="en-US" dirty="0" err="1" smtClean="0"/>
              <a:t>XlnR</a:t>
            </a:r>
            <a:r>
              <a:rPr lang="en-US" dirty="0" smtClean="0"/>
              <a:t> is transcriptional of </a:t>
            </a:r>
            <a:r>
              <a:rPr lang="en-US" i="1" dirty="0" smtClean="0"/>
              <a:t>A. </a:t>
            </a:r>
            <a:r>
              <a:rPr lang="en-US" i="1" dirty="0" err="1" smtClean="0"/>
              <a:t>niger</a:t>
            </a:r>
            <a:r>
              <a:rPr lang="en-US" i="1" dirty="0" smtClean="0"/>
              <a:t> </a:t>
            </a:r>
            <a:r>
              <a:rPr lang="en-US" dirty="0" err="1" smtClean="0"/>
              <a:t>xylanolytic</a:t>
            </a:r>
            <a:r>
              <a:rPr lang="en-US" dirty="0" smtClean="0"/>
              <a:t> system; it is Zn </a:t>
            </a:r>
            <a:r>
              <a:rPr lang="en-US" dirty="0" err="1" smtClean="0"/>
              <a:t>binnulear</a:t>
            </a:r>
            <a:r>
              <a:rPr lang="en-US" dirty="0" smtClean="0"/>
              <a:t> (Zn</a:t>
            </a:r>
            <a:r>
              <a:rPr lang="en-US" baseline="-25000" dirty="0" smtClean="0"/>
              <a:t>2</a:t>
            </a:r>
            <a:r>
              <a:rPr lang="en-US" dirty="0" smtClean="0"/>
              <a:t>Cys</a:t>
            </a:r>
            <a:r>
              <a:rPr lang="en-US" baseline="-25000" dirty="0" smtClean="0"/>
              <a:t>6</a:t>
            </a:r>
            <a:r>
              <a:rPr lang="en-US" dirty="0" smtClean="0"/>
              <a:t>) cluster protein</a:t>
            </a:r>
          </a:p>
          <a:p>
            <a:pPr lvl="1"/>
            <a:r>
              <a:rPr lang="en-US" dirty="0" smtClean="0"/>
              <a:t>Controls transcription of many </a:t>
            </a:r>
            <a:r>
              <a:rPr lang="en-US" dirty="0" err="1" smtClean="0"/>
              <a:t>xylan</a:t>
            </a:r>
            <a:r>
              <a:rPr lang="en-US" dirty="0" smtClean="0"/>
              <a:t> degrading gene</a:t>
            </a:r>
          </a:p>
          <a:p>
            <a:pPr lvl="1"/>
            <a:r>
              <a:rPr lang="en-US" dirty="0" smtClean="0"/>
              <a:t>Also controls </a:t>
            </a:r>
            <a:r>
              <a:rPr lang="en-US" i="1" dirty="0" err="1" smtClean="0"/>
              <a:t>eglA</a:t>
            </a:r>
            <a:r>
              <a:rPr lang="en-US" dirty="0" smtClean="0"/>
              <a:t> and </a:t>
            </a:r>
            <a:r>
              <a:rPr lang="en-US" i="1" dirty="0" err="1" smtClean="0"/>
              <a:t>eglB</a:t>
            </a:r>
            <a:r>
              <a:rPr lang="en-US" dirty="0" smtClean="0"/>
              <a:t> genes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924800" cy="762000"/>
          </a:xfrm>
        </p:spPr>
        <p:txBody>
          <a:bodyPr>
            <a:noAutofit/>
          </a:bodyPr>
          <a:lstStyle/>
          <a:p>
            <a:pPr algn="just"/>
            <a:r>
              <a:rPr lang="en-US" sz="2000" dirty="0" smtClean="0"/>
              <a:t>Mach, RL, </a:t>
            </a:r>
            <a:r>
              <a:rPr lang="en-US" sz="2000" dirty="0" err="1" smtClean="0"/>
              <a:t>Zeilingers</a:t>
            </a:r>
            <a:r>
              <a:rPr lang="en-US" sz="2000" dirty="0" smtClean="0"/>
              <a:t> S. 2003. Regulation of gene expression in industrial fungi: </a:t>
            </a:r>
            <a:r>
              <a:rPr lang="en-US" sz="2000" dirty="0" err="1" smtClean="0"/>
              <a:t>Trichoderma</a:t>
            </a:r>
            <a:r>
              <a:rPr lang="en-US" sz="2000" dirty="0" smtClean="0"/>
              <a:t>. </a:t>
            </a:r>
            <a:r>
              <a:rPr lang="en-US" sz="2000" dirty="0" err="1" smtClean="0"/>
              <a:t>Appl</a:t>
            </a:r>
            <a:r>
              <a:rPr lang="en-US" sz="2000" dirty="0" smtClean="0"/>
              <a:t> </a:t>
            </a:r>
            <a:r>
              <a:rPr lang="en-US" sz="2000" dirty="0" err="1" smtClean="0"/>
              <a:t>Microbiol</a:t>
            </a:r>
            <a:r>
              <a:rPr lang="en-US" sz="2000" dirty="0" smtClean="0"/>
              <a:t> </a:t>
            </a:r>
            <a:r>
              <a:rPr lang="en-US" sz="2000" dirty="0" err="1" smtClean="0"/>
              <a:t>Biotechnol</a:t>
            </a:r>
            <a:r>
              <a:rPr lang="en-US" sz="2000" dirty="0" smtClean="0"/>
              <a:t>. 60(5): 515-22</a:t>
            </a:r>
            <a:endParaRPr lang="en-US" sz="2000" dirty="0"/>
          </a:p>
        </p:txBody>
      </p:sp>
      <p:sp>
        <p:nvSpPr>
          <p:cNvPr id="3" name="Chart Placeholder 2"/>
          <p:cNvSpPr>
            <a:spLocks noGrp="1"/>
          </p:cNvSpPr>
          <p:nvPr>
            <p:ph type="chart" idx="1"/>
          </p:nvPr>
        </p:nvSpPr>
        <p:spPr/>
      </p:sp>
      <p:pic>
        <p:nvPicPr>
          <p:cNvPr id="119810" name="Picture 2"/>
          <p:cNvPicPr>
            <a:picLocks noChangeAspect="1" noChangeArrowheads="1"/>
          </p:cNvPicPr>
          <p:nvPr/>
        </p:nvPicPr>
        <p:blipFill>
          <a:blip r:embed="rId2" cstate="print"/>
          <a:srcRect/>
          <a:stretch>
            <a:fillRect/>
          </a:stretch>
        </p:blipFill>
        <p:spPr bwMode="auto">
          <a:xfrm>
            <a:off x="1295400" y="1371600"/>
            <a:ext cx="3657600" cy="5181600"/>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a:stretch>
            <a:fillRect/>
          </a:stretch>
        </p:blipFill>
        <p:spPr bwMode="auto">
          <a:xfrm>
            <a:off x="5267325" y="2209800"/>
            <a:ext cx="3876675"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hart Placeholder 2"/>
          <p:cNvSpPr>
            <a:spLocks noGrp="1"/>
          </p:cNvSpPr>
          <p:nvPr>
            <p:ph type="chart" idx="1"/>
          </p:nvPr>
        </p:nvSpPr>
        <p:spPr/>
      </p:sp>
      <p:pic>
        <p:nvPicPr>
          <p:cNvPr id="120834" name="Picture 2"/>
          <p:cNvPicPr>
            <a:picLocks noChangeAspect="1" noChangeArrowheads="1"/>
          </p:cNvPicPr>
          <p:nvPr/>
        </p:nvPicPr>
        <p:blipFill>
          <a:blip r:embed="rId2" cstate="print"/>
          <a:srcRect/>
          <a:stretch>
            <a:fillRect/>
          </a:stretch>
        </p:blipFill>
        <p:spPr bwMode="auto">
          <a:xfrm>
            <a:off x="533400" y="914400"/>
            <a:ext cx="3695700" cy="4600575"/>
          </a:xfrm>
          <a:prstGeom prst="rect">
            <a:avLst/>
          </a:prstGeom>
          <a:noFill/>
          <a:ln w="9525">
            <a:noFill/>
            <a:miter lim="800000"/>
            <a:headEnd/>
            <a:tailEnd/>
          </a:ln>
        </p:spPr>
      </p:pic>
      <p:pic>
        <p:nvPicPr>
          <p:cNvPr id="120835" name="Picture 3"/>
          <p:cNvPicPr>
            <a:picLocks noChangeAspect="1" noChangeArrowheads="1"/>
          </p:cNvPicPr>
          <p:nvPr/>
        </p:nvPicPr>
        <p:blipFill>
          <a:blip r:embed="rId3" cstate="print"/>
          <a:srcRect/>
          <a:stretch>
            <a:fillRect/>
          </a:stretch>
        </p:blipFill>
        <p:spPr bwMode="auto">
          <a:xfrm>
            <a:off x="4114800" y="4495800"/>
            <a:ext cx="44958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2209800" y="457200"/>
            <a:ext cx="5029199" cy="571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 28-04d"/>
          <p:cNvPicPr>
            <a:picLocks noChangeAspect="1" noChangeArrowheads="1"/>
          </p:cNvPicPr>
          <p:nvPr/>
        </p:nvPicPr>
        <p:blipFill>
          <a:blip r:embed="rId3" cstate="print"/>
          <a:srcRect/>
          <a:stretch>
            <a:fillRect/>
          </a:stretch>
        </p:blipFill>
        <p:spPr bwMode="auto">
          <a:xfrm>
            <a:off x="850900" y="165100"/>
            <a:ext cx="7459663"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838200" y="1447800"/>
            <a:ext cx="3667125" cy="314801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800600" y="1447800"/>
            <a:ext cx="3724275" cy="401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2438400" y="1123950"/>
            <a:ext cx="4267200" cy="461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2209800" y="442913"/>
            <a:ext cx="4953000" cy="597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Real Time PCR  (Quantitative PCR; Kinetic  PCR</a:t>
            </a:r>
            <a:endParaRPr lang="en-US" sz="2800" dirty="0"/>
          </a:p>
        </p:txBody>
      </p:sp>
      <p:sp>
        <p:nvSpPr>
          <p:cNvPr id="3" name="Content Placeholder 2"/>
          <p:cNvSpPr>
            <a:spLocks noGrp="1"/>
          </p:cNvSpPr>
          <p:nvPr>
            <p:ph idx="1"/>
          </p:nvPr>
        </p:nvSpPr>
        <p:spPr/>
        <p:txBody>
          <a:bodyPr/>
          <a:lstStyle/>
          <a:p>
            <a:endParaRPr lang="en-US" dirty="0"/>
          </a:p>
        </p:txBody>
      </p:sp>
      <p:pic>
        <p:nvPicPr>
          <p:cNvPr id="6146" name="Picture 2" descr="https://encrypted-tbn1.google.com/images?q=tbn:ANd9GcRnAfugGj5sub9M3hpH3X1s4_Ur8-n0H96b1YsJMKpJLnbGLBdk"/>
          <p:cNvPicPr>
            <a:picLocks noChangeAspect="1" noChangeArrowheads="1"/>
          </p:cNvPicPr>
          <p:nvPr/>
        </p:nvPicPr>
        <p:blipFill>
          <a:blip r:embed="rId2" cstate="print"/>
          <a:srcRect/>
          <a:stretch>
            <a:fillRect/>
          </a:stretch>
        </p:blipFill>
        <p:spPr bwMode="auto">
          <a:xfrm>
            <a:off x="838200" y="2209800"/>
            <a:ext cx="2743200" cy="2438400"/>
          </a:xfrm>
          <a:prstGeom prst="rect">
            <a:avLst/>
          </a:prstGeom>
          <a:noFill/>
        </p:spPr>
      </p:pic>
      <p:pic>
        <p:nvPicPr>
          <p:cNvPr id="6148" name="Picture 4" descr="http://www.foodsafetywatch.com/public/images/1050b.gif"/>
          <p:cNvPicPr>
            <a:picLocks noChangeAspect="1" noChangeArrowheads="1"/>
          </p:cNvPicPr>
          <p:nvPr/>
        </p:nvPicPr>
        <p:blipFill>
          <a:blip r:embed="rId3" cstate="print"/>
          <a:srcRect/>
          <a:stretch>
            <a:fillRect/>
          </a:stretch>
        </p:blipFill>
        <p:spPr bwMode="auto">
          <a:xfrm>
            <a:off x="4191000" y="1752600"/>
            <a:ext cx="4286250" cy="3524251"/>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fontScale="90000"/>
          </a:bodyPr>
          <a:lstStyle/>
          <a:p>
            <a:r>
              <a:rPr lang="en-US"/>
              <a:t>PCR product depends on template</a:t>
            </a:r>
          </a:p>
        </p:txBody>
      </p:sp>
      <p:graphicFrame>
        <p:nvGraphicFramePr>
          <p:cNvPr id="93187" name="Object 3"/>
          <p:cNvGraphicFramePr>
            <a:graphicFrameLocks noChangeAspect="1"/>
          </p:cNvGraphicFramePr>
          <p:nvPr>
            <p:ph type="chart" idx="1"/>
          </p:nvPr>
        </p:nvGraphicFramePr>
        <p:xfrm>
          <a:off x="1295400" y="2362200"/>
          <a:ext cx="6677025" cy="4219575"/>
        </p:xfrm>
        <a:graphic>
          <a:graphicData uri="http://schemas.openxmlformats.org/presentationml/2006/ole">
            <p:oleObj spid="_x0000_s64514" name="Worksheet" r:id="rId3" imgW="4968240" imgH="3139440" progId="Excel.Sheet.8">
              <p:embed/>
            </p:oleObj>
          </a:graphicData>
        </a:graphic>
      </p:graphicFrame>
      <p:sp>
        <p:nvSpPr>
          <p:cNvPr id="93188" name="Text Box 4"/>
          <p:cNvSpPr txBox="1">
            <a:spLocks noChangeArrowheads="1"/>
          </p:cNvSpPr>
          <p:nvPr/>
        </p:nvSpPr>
        <p:spPr bwMode="auto">
          <a:xfrm>
            <a:off x="685800" y="1600200"/>
            <a:ext cx="7924800" cy="701675"/>
          </a:xfrm>
          <a:prstGeom prst="rect">
            <a:avLst/>
          </a:prstGeom>
          <a:noFill/>
          <a:ln w="12700" cap="sq">
            <a:noFill/>
            <a:miter lim="800000"/>
            <a:headEnd type="none" w="sm" len="sm"/>
            <a:tailEnd type="none" w="sm" len="sm"/>
          </a:ln>
          <a:effectLst/>
        </p:spPr>
        <p:txBody>
          <a:bodyPr>
            <a:spAutoFit/>
          </a:bodyPr>
          <a:lstStyle/>
          <a:p>
            <a:r>
              <a:rPr lang="en-US"/>
              <a:t>For twice as much initial template (2T), there is twice as much PCR product in exponential phase.  For 4xT, there is 4x PCR product, etc.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igure 28-06"/>
          <p:cNvPicPr>
            <a:picLocks noChangeAspect="1" noChangeArrowheads="1"/>
          </p:cNvPicPr>
          <p:nvPr/>
        </p:nvPicPr>
        <p:blipFill>
          <a:blip r:embed="rId3" cstate="print"/>
          <a:srcRect/>
          <a:stretch>
            <a:fillRect/>
          </a:stretch>
        </p:blipFill>
        <p:spPr bwMode="auto">
          <a:xfrm>
            <a:off x="3086100" y="165100"/>
            <a:ext cx="297338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3614</Words>
  <Application>Microsoft Office PowerPoint</Application>
  <PresentationFormat>On-screen Show (4:3)</PresentationFormat>
  <Paragraphs>248</Paragraphs>
  <Slides>84</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Worksheet</vt:lpstr>
      <vt:lpstr>Biochem-726 2(2-0)                    GENE REGULATION AND EXPRESSION </vt:lpstr>
      <vt:lpstr>SUGGESTED READINGS</vt:lpstr>
      <vt:lpstr>Gene Expression</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Domain Swapping</vt:lpstr>
      <vt:lpstr>Slide 33</vt:lpstr>
      <vt:lpstr>Slide 34</vt:lpstr>
      <vt:lpstr>Regulatory proteins</vt:lpstr>
      <vt:lpstr>Slide 36</vt:lpstr>
      <vt:lpstr>Slide 37</vt:lpstr>
      <vt:lpstr>Slide 38</vt:lpstr>
      <vt:lpstr>DNA binding motifs</vt:lpstr>
      <vt:lpstr>Slide 40</vt:lpstr>
      <vt:lpstr>Slide 41</vt:lpstr>
      <vt:lpstr>Protein-protein interactions</vt:lpstr>
      <vt:lpstr>Slide 43</vt:lpstr>
      <vt:lpstr>Slide 44</vt:lpstr>
      <vt:lpstr>Slide 45</vt:lpstr>
      <vt:lpstr>Additional domains for  protein-protein interaction</vt:lpstr>
      <vt:lpstr>Slide 47</vt:lpstr>
      <vt:lpstr>Slide 48</vt:lpstr>
      <vt:lpstr>Slide 49</vt:lpstr>
      <vt:lpstr>Inter- and intracellular signals</vt:lpstr>
      <vt:lpstr>Slide 51</vt:lpstr>
      <vt:lpstr>Slide 52</vt:lpstr>
      <vt:lpstr>Slide 53</vt:lpstr>
      <vt:lpstr>An unusual coactivator: Steroid receptor RNA activator (SRA)  a ~700 nucleotide RNA  acts as a part of ribonucleoprotein</vt:lpstr>
      <vt:lpstr>Slide 55</vt:lpstr>
      <vt:lpstr>ChREBP (carbohydrate response element binding protein)</vt:lpstr>
      <vt:lpstr>Slide 57</vt:lpstr>
      <vt:lpstr>PEP carboxykinase promoter region</vt:lpstr>
      <vt:lpstr>Ethylene signaling in Arabidopsis</vt:lpstr>
      <vt:lpstr>The JAK-STAT transduction mechanism for the erythropoietin receptor</vt:lpstr>
      <vt:lpstr>Transcription factors with significant roles in plant stress tolerance </vt:lpstr>
      <vt:lpstr>CREB (cAMP response binding protein)</vt:lpstr>
      <vt:lpstr>Yeast-two hybrid</vt:lpstr>
      <vt:lpstr>Slide 64</vt:lpstr>
      <vt:lpstr>Translational control of genes</vt:lpstr>
      <vt:lpstr>Slide 66</vt:lpstr>
      <vt:lpstr>Slide 67</vt:lpstr>
      <vt:lpstr>Slide 68</vt:lpstr>
      <vt:lpstr>Slide 69</vt:lpstr>
      <vt:lpstr>Slide 70</vt:lpstr>
      <vt:lpstr>Catabolite repression</vt:lpstr>
      <vt:lpstr>   Cellulases gene expression in fungi </vt:lpstr>
      <vt:lpstr>cbh1 promoter</vt:lpstr>
      <vt:lpstr>Two activators of Cbh1  </vt:lpstr>
      <vt:lpstr>cbh2 regulation</vt:lpstr>
      <vt:lpstr>xyn1 and xyn2 promoters for xylanase gene expression</vt:lpstr>
      <vt:lpstr>Mach, RL, Zeilingers S. 2003. Regulation of gene expression in industrial fungi: Trichoderma. Appl Microbiol Biotechnol. 60(5): 515-22</vt:lpstr>
      <vt:lpstr>Slide 78</vt:lpstr>
      <vt:lpstr>Slide 79</vt:lpstr>
      <vt:lpstr>Slide 80</vt:lpstr>
      <vt:lpstr>Slide 81</vt:lpstr>
      <vt:lpstr>Slide 82</vt:lpstr>
      <vt:lpstr>Real Time PCR  (Quantitative PCR; Kinetic  PCR</vt:lpstr>
      <vt:lpstr>PCR product depends on template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Amir</dc:creator>
  <cp:lastModifiedBy>amerjamil</cp:lastModifiedBy>
  <cp:revision>51</cp:revision>
  <dcterms:created xsi:type="dcterms:W3CDTF">2012-06-07T05:30:45Z</dcterms:created>
  <dcterms:modified xsi:type="dcterms:W3CDTF">2014-05-30T06:56:47Z</dcterms:modified>
</cp:coreProperties>
</file>